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</p:sldMasterIdLst>
  <p:notesMasterIdLst>
    <p:notesMasterId r:id="rId3"/>
  </p:notesMasterIdLst>
  <p:handoutMasterIdLst>
    <p:handoutMasterId r:id="rId4"/>
  </p:handoutMasterIdLst>
  <p:sldIdLst>
    <p:sldId id="256" r:id="rId2"/>
  </p:sldIdLst>
  <p:sldSz cx="30238700" cy="42775188"/>
  <p:notesSz cx="9931400" cy="14351000"/>
  <p:defaultTextStyle>
    <a:defPPr>
      <a:defRPr lang="en-GB"/>
    </a:defPPr>
    <a:lvl1pPr algn="l" defTabSz="449263" rtl="0" fontAlgn="base">
      <a:spcBef>
        <a:spcPct val="50000"/>
      </a:spcBef>
      <a:spcAft>
        <a:spcPct val="0"/>
      </a:spcAft>
      <a:defRPr sz="800" b="1" kern="1200" baseline="-25000">
        <a:solidFill>
          <a:srgbClr val="416389"/>
        </a:solidFill>
        <a:latin typeface="Calibri" pitchFamily="34" charset="0"/>
        <a:ea typeface="+mn-ea"/>
        <a:cs typeface="+mn-cs"/>
      </a:defRPr>
    </a:lvl1pPr>
    <a:lvl2pPr marL="457200" algn="l" defTabSz="449263" rtl="0" fontAlgn="base">
      <a:spcBef>
        <a:spcPct val="50000"/>
      </a:spcBef>
      <a:spcAft>
        <a:spcPct val="0"/>
      </a:spcAft>
      <a:defRPr sz="800" b="1" kern="1200" baseline="-25000">
        <a:solidFill>
          <a:srgbClr val="416389"/>
        </a:solidFill>
        <a:latin typeface="Calibri" pitchFamily="34" charset="0"/>
        <a:ea typeface="+mn-ea"/>
        <a:cs typeface="+mn-cs"/>
      </a:defRPr>
    </a:lvl2pPr>
    <a:lvl3pPr marL="914400" algn="l" defTabSz="449263" rtl="0" fontAlgn="base">
      <a:spcBef>
        <a:spcPct val="50000"/>
      </a:spcBef>
      <a:spcAft>
        <a:spcPct val="0"/>
      </a:spcAft>
      <a:defRPr sz="800" b="1" kern="1200" baseline="-25000">
        <a:solidFill>
          <a:srgbClr val="416389"/>
        </a:solidFill>
        <a:latin typeface="Calibri" pitchFamily="34" charset="0"/>
        <a:ea typeface="+mn-ea"/>
        <a:cs typeface="+mn-cs"/>
      </a:defRPr>
    </a:lvl3pPr>
    <a:lvl4pPr marL="1371600" algn="l" defTabSz="449263" rtl="0" fontAlgn="base">
      <a:spcBef>
        <a:spcPct val="50000"/>
      </a:spcBef>
      <a:spcAft>
        <a:spcPct val="0"/>
      </a:spcAft>
      <a:defRPr sz="800" b="1" kern="1200" baseline="-25000">
        <a:solidFill>
          <a:srgbClr val="416389"/>
        </a:solidFill>
        <a:latin typeface="Calibri" pitchFamily="34" charset="0"/>
        <a:ea typeface="+mn-ea"/>
        <a:cs typeface="+mn-cs"/>
      </a:defRPr>
    </a:lvl4pPr>
    <a:lvl5pPr marL="1828800" algn="l" defTabSz="449263" rtl="0" fontAlgn="base">
      <a:spcBef>
        <a:spcPct val="50000"/>
      </a:spcBef>
      <a:spcAft>
        <a:spcPct val="0"/>
      </a:spcAft>
      <a:defRPr sz="800" b="1" kern="1200" baseline="-25000">
        <a:solidFill>
          <a:srgbClr val="416389"/>
        </a:solidFill>
        <a:latin typeface="Calibri" pitchFamily="34" charset="0"/>
        <a:ea typeface="+mn-ea"/>
        <a:cs typeface="+mn-cs"/>
      </a:defRPr>
    </a:lvl5pPr>
    <a:lvl6pPr marL="2286000" algn="l" defTabSz="914400" rtl="0" eaLnBrk="1" latinLnBrk="0" hangingPunct="1">
      <a:defRPr sz="800" b="1" kern="1200" baseline="-25000">
        <a:solidFill>
          <a:srgbClr val="416389"/>
        </a:solidFill>
        <a:latin typeface="Calibri" pitchFamily="34" charset="0"/>
        <a:ea typeface="+mn-ea"/>
        <a:cs typeface="+mn-cs"/>
      </a:defRPr>
    </a:lvl6pPr>
    <a:lvl7pPr marL="2743200" algn="l" defTabSz="914400" rtl="0" eaLnBrk="1" latinLnBrk="0" hangingPunct="1">
      <a:defRPr sz="800" b="1" kern="1200" baseline="-25000">
        <a:solidFill>
          <a:srgbClr val="416389"/>
        </a:solidFill>
        <a:latin typeface="Calibri" pitchFamily="34" charset="0"/>
        <a:ea typeface="+mn-ea"/>
        <a:cs typeface="+mn-cs"/>
      </a:defRPr>
    </a:lvl7pPr>
    <a:lvl8pPr marL="3200400" algn="l" defTabSz="914400" rtl="0" eaLnBrk="1" latinLnBrk="0" hangingPunct="1">
      <a:defRPr sz="800" b="1" kern="1200" baseline="-25000">
        <a:solidFill>
          <a:srgbClr val="416389"/>
        </a:solidFill>
        <a:latin typeface="Calibri" pitchFamily="34" charset="0"/>
        <a:ea typeface="+mn-ea"/>
        <a:cs typeface="+mn-cs"/>
      </a:defRPr>
    </a:lvl8pPr>
    <a:lvl9pPr marL="3657600" algn="l" defTabSz="914400" rtl="0" eaLnBrk="1" latinLnBrk="0" hangingPunct="1">
      <a:defRPr sz="800" b="1" kern="1200" baseline="-25000">
        <a:solidFill>
          <a:srgbClr val="416389"/>
        </a:solidFill>
        <a:latin typeface="Calibri" pitchFamily="34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A7C3E1"/>
    <a:srgbClr val="D5E1EF"/>
    <a:srgbClr val="7FA5CF"/>
    <a:srgbClr val="263A50"/>
    <a:srgbClr val="FF6600"/>
    <a:srgbClr val="C1C4FF"/>
    <a:srgbClr val="9FA4FF"/>
    <a:srgbClr val="8BBAFF"/>
    <a:srgbClr val="66CCFF"/>
    <a:srgbClr val="CC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15324" autoAdjust="0"/>
    <p:restoredTop sz="99527" autoAdjust="0"/>
  </p:normalViewPr>
  <p:slideViewPr>
    <p:cSldViewPr snapToObjects="1">
      <p:cViewPr>
        <p:scale>
          <a:sx n="33" d="100"/>
          <a:sy n="33" d="100"/>
        </p:scale>
        <p:origin x="-1578" y="4044"/>
      </p:cViewPr>
      <p:guideLst>
        <p:guide orient="horz" pos="2160"/>
        <p:guide pos="2880"/>
      </p:guideLst>
    </p:cSldViewPr>
  </p:slideViewPr>
  <p:outlineViewPr>
    <p:cViewPr varScale="1">
      <p:scale>
        <a:sx n="170" d="200"/>
        <a:sy n="170" d="2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Objects="1">
      <p:cViewPr varScale="1">
        <p:scale>
          <a:sx n="51" d="100"/>
          <a:sy n="51" d="100"/>
        </p:scale>
        <p:origin x="-1998" y="-102"/>
      </p:cViewPr>
      <p:guideLst>
        <p:guide orient="horz" pos="4107"/>
        <p:guide pos="3198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notesMaster" Target="notesMasters/notesMaster1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handoutMaster" Target="handoutMasters/handoutMaster1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wmf"/><Relationship Id="rId1" Type="http://schemas.openxmlformats.org/officeDocument/2006/relationships/image" Target="../media/image2.wmf"/><Relationship Id="rId4" Type="http://schemas.openxmlformats.org/officeDocument/2006/relationships/image" Target="../media/image5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4302125" cy="717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32389" tIns="66195" rIns="132389" bIns="66195" numCol="1" anchor="t" anchorCtr="0" compatLnSpc="1">
            <a:prstTxWarp prst="textNoShape">
              <a:avLst/>
            </a:prstTxWarp>
          </a:bodyPr>
          <a:lstStyle>
            <a:lvl1pPr defTabSz="657175">
              <a:lnSpc>
                <a:spcPct val="104000"/>
              </a:lnSpc>
              <a:spcBef>
                <a:spcPct val="0"/>
              </a:spcBef>
              <a:buClr>
                <a:srgbClr val="000000"/>
              </a:buClr>
              <a:buSzPct val="100000"/>
              <a:buFont typeface="Arial" charset="0"/>
              <a:buNone/>
              <a:defRPr sz="1700" b="0" baseline="0">
                <a:solidFill>
                  <a:srgbClr val="000000"/>
                </a:solidFill>
                <a:latin typeface="Arial" charset="0"/>
              </a:defRPr>
            </a:lvl1pPr>
          </a:lstStyle>
          <a:p>
            <a:endParaRPr lang="en-US" altLang="de-DE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627689" y="0"/>
            <a:ext cx="4302125" cy="717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32389" tIns="66195" rIns="132389" bIns="66195" numCol="1" anchor="t" anchorCtr="0" compatLnSpc="1">
            <a:prstTxWarp prst="textNoShape">
              <a:avLst/>
            </a:prstTxWarp>
          </a:bodyPr>
          <a:lstStyle>
            <a:lvl1pPr algn="r" defTabSz="657175">
              <a:lnSpc>
                <a:spcPct val="104000"/>
              </a:lnSpc>
              <a:spcBef>
                <a:spcPct val="0"/>
              </a:spcBef>
              <a:buClr>
                <a:srgbClr val="000000"/>
              </a:buClr>
              <a:buSzPct val="100000"/>
              <a:buFont typeface="Arial" charset="0"/>
              <a:buNone/>
              <a:defRPr sz="1700" b="0" baseline="0">
                <a:solidFill>
                  <a:srgbClr val="000000"/>
                </a:solidFill>
                <a:latin typeface="Arial" charset="0"/>
              </a:defRPr>
            </a:lvl1pPr>
          </a:lstStyle>
          <a:p>
            <a:endParaRPr lang="en-US" altLang="de-DE"/>
          </a:p>
        </p:txBody>
      </p:sp>
      <p:sp>
        <p:nvSpPr>
          <p:cNvPr id="512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13631863"/>
            <a:ext cx="4302125" cy="717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32389" tIns="66195" rIns="132389" bIns="66195" numCol="1" anchor="b" anchorCtr="0" compatLnSpc="1">
            <a:prstTxWarp prst="textNoShape">
              <a:avLst/>
            </a:prstTxWarp>
          </a:bodyPr>
          <a:lstStyle>
            <a:lvl1pPr defTabSz="657175">
              <a:lnSpc>
                <a:spcPct val="104000"/>
              </a:lnSpc>
              <a:spcBef>
                <a:spcPct val="0"/>
              </a:spcBef>
              <a:buClr>
                <a:srgbClr val="000000"/>
              </a:buClr>
              <a:buSzPct val="100000"/>
              <a:buFont typeface="Arial" charset="0"/>
              <a:buNone/>
              <a:defRPr sz="1700" b="0" baseline="0">
                <a:solidFill>
                  <a:srgbClr val="000000"/>
                </a:solidFill>
                <a:latin typeface="Arial" charset="0"/>
              </a:defRPr>
            </a:lvl1pPr>
          </a:lstStyle>
          <a:p>
            <a:endParaRPr lang="en-US" altLang="de-DE"/>
          </a:p>
        </p:txBody>
      </p:sp>
      <p:sp>
        <p:nvSpPr>
          <p:cNvPr id="512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627689" y="13631863"/>
            <a:ext cx="4302125" cy="717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32389" tIns="66195" rIns="132389" bIns="66195" numCol="1" anchor="b" anchorCtr="0" compatLnSpc="1">
            <a:prstTxWarp prst="textNoShape">
              <a:avLst/>
            </a:prstTxWarp>
          </a:bodyPr>
          <a:lstStyle>
            <a:lvl1pPr algn="r" defTabSz="657175">
              <a:lnSpc>
                <a:spcPct val="104000"/>
              </a:lnSpc>
              <a:spcBef>
                <a:spcPct val="0"/>
              </a:spcBef>
              <a:buClr>
                <a:srgbClr val="000000"/>
              </a:buClr>
              <a:buSzPct val="100000"/>
              <a:buFont typeface="Arial" charset="0"/>
              <a:buNone/>
              <a:defRPr sz="1700" b="0" baseline="0">
                <a:solidFill>
                  <a:srgbClr val="000000"/>
                </a:solidFill>
                <a:latin typeface="Arial" charset="0"/>
              </a:defRPr>
            </a:lvl1pPr>
          </a:lstStyle>
          <a:p>
            <a:fld id="{D9513062-9220-40F7-AA66-FF7A276892E6}" type="slidenum">
              <a:rPr lang="en-US" altLang="de-DE"/>
              <a:pPr/>
              <a:t>‹#›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27977125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AutoShape 1"/>
          <p:cNvSpPr>
            <a:spLocks noChangeArrowheads="1"/>
          </p:cNvSpPr>
          <p:nvPr/>
        </p:nvSpPr>
        <p:spPr bwMode="auto">
          <a:xfrm>
            <a:off x="1" y="0"/>
            <a:ext cx="9931400" cy="14351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132389" tIns="66195" rIns="132389" bIns="66195" anchor="ctr"/>
          <a:lstStyle>
            <a:lvl1pPr defTabSz="657225" eaLnBrk="0" hangingPunct="0">
              <a:spcBef>
                <a:spcPct val="0"/>
              </a:spcBef>
              <a:defRPr sz="3000">
                <a:solidFill>
                  <a:srgbClr val="000000"/>
                </a:solidFill>
                <a:latin typeface="Arial" charset="0"/>
              </a:defRPr>
            </a:lvl1pPr>
            <a:lvl2pPr marL="741363" indent="-284163" defTabSz="657225" eaLnBrk="0" hangingPunct="0">
              <a:spcBef>
                <a:spcPct val="0"/>
              </a:spcBef>
              <a:defRPr sz="3000">
                <a:solidFill>
                  <a:srgbClr val="000000"/>
                </a:solidFill>
                <a:latin typeface="Arial" charset="0"/>
              </a:defRPr>
            </a:lvl2pPr>
            <a:lvl3pPr marL="1139825" indent="-228600" defTabSz="657225" eaLnBrk="0" hangingPunct="0">
              <a:spcBef>
                <a:spcPct val="0"/>
              </a:spcBef>
              <a:defRPr sz="3000">
                <a:solidFill>
                  <a:srgbClr val="000000"/>
                </a:solidFill>
                <a:latin typeface="Arial" charset="0"/>
              </a:defRPr>
            </a:lvl3pPr>
            <a:lvl4pPr marL="1597025" indent="-228600" defTabSz="657225" eaLnBrk="0" hangingPunct="0">
              <a:spcBef>
                <a:spcPct val="0"/>
              </a:spcBef>
              <a:defRPr sz="3000">
                <a:solidFill>
                  <a:srgbClr val="000000"/>
                </a:solidFill>
                <a:latin typeface="Arial" charset="0"/>
              </a:defRPr>
            </a:lvl4pPr>
            <a:lvl5pPr marL="2052638" indent="-227013" defTabSz="657225" eaLnBrk="0" hangingPunct="0">
              <a:spcBef>
                <a:spcPct val="0"/>
              </a:spcBef>
              <a:defRPr sz="3000">
                <a:solidFill>
                  <a:srgbClr val="000000"/>
                </a:solidFill>
                <a:latin typeface="Arial" charset="0"/>
              </a:defRPr>
            </a:lvl5pPr>
            <a:lvl6pPr marL="2509838" indent="-227013" defTabSz="657225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Arial" charset="0"/>
              </a:defRPr>
            </a:lvl6pPr>
            <a:lvl7pPr marL="2967038" indent="-227013" defTabSz="657225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Arial" charset="0"/>
              </a:defRPr>
            </a:lvl7pPr>
            <a:lvl8pPr marL="3424238" indent="-227013" defTabSz="657225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Arial" charset="0"/>
              </a:defRPr>
            </a:lvl8pPr>
            <a:lvl9pPr marL="3881438" indent="-227013" defTabSz="657225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30000"/>
              </a:lnSpc>
              <a:spcAft>
                <a:spcPct val="40000"/>
              </a:spcAft>
              <a:buClr>
                <a:srgbClr val="000000"/>
              </a:buClr>
              <a:buSzPct val="100000"/>
              <a:buFont typeface="Arial" charset="0"/>
              <a:buNone/>
            </a:pPr>
            <a:endParaRPr lang="en-US" altLang="de-DE" sz="4400" b="0" baseline="0"/>
          </a:p>
        </p:txBody>
      </p:sp>
      <p:sp>
        <p:nvSpPr>
          <p:cNvPr id="2050" name="Rectangle 2"/>
          <p:cNvSpPr>
            <a:spLocks noGrp="1" noChangeArrowheads="1"/>
          </p:cNvSpPr>
          <p:nvPr>
            <p:ph type="hdr"/>
          </p:nvPr>
        </p:nvSpPr>
        <p:spPr bwMode="auto">
          <a:xfrm>
            <a:off x="1" y="0"/>
            <a:ext cx="4302125" cy="71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30302" tIns="67757" rIns="130302" bIns="67757" numCol="1" anchor="t" anchorCtr="0" compatLnSpc="1">
            <a:prstTxWarp prst="textNoShape">
              <a:avLst/>
            </a:prstTxWarp>
          </a:bodyPr>
          <a:lstStyle>
            <a:lvl1pPr defTabSz="657175">
              <a:spcBef>
                <a:spcPct val="0"/>
              </a:spcBef>
              <a:buClr>
                <a:srgbClr val="000000"/>
              </a:buClr>
              <a:buSzPct val="100000"/>
              <a:buFont typeface="Arial" charset="0"/>
              <a:buNone/>
              <a:tabLst>
                <a:tab pos="0" algn="l"/>
                <a:tab pos="1325461" algn="l"/>
                <a:tab pos="2647747" algn="l"/>
                <a:tab pos="3971622" algn="l"/>
                <a:tab pos="5293908" algn="l"/>
                <a:tab pos="6616194" algn="l"/>
                <a:tab pos="7943242" algn="l"/>
                <a:tab pos="9268705" algn="l"/>
                <a:tab pos="10590991" algn="l"/>
                <a:tab pos="11914863" algn="l"/>
                <a:tab pos="13235563" algn="l"/>
                <a:tab pos="14561024" algn="l"/>
              </a:tabLst>
              <a:defRPr sz="1700" b="0" baseline="0">
                <a:solidFill>
                  <a:srgbClr val="000000"/>
                </a:solidFill>
                <a:latin typeface="Arial" charset="0"/>
              </a:defRPr>
            </a:lvl1pPr>
          </a:lstStyle>
          <a:p>
            <a:endParaRPr lang="en-US" altLang="de-DE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5624514" y="0"/>
            <a:ext cx="4300537" cy="71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30302" tIns="67757" rIns="130302" bIns="67757" numCol="1" anchor="t" anchorCtr="0" compatLnSpc="1">
            <a:prstTxWarp prst="textNoShape">
              <a:avLst/>
            </a:prstTxWarp>
          </a:bodyPr>
          <a:lstStyle>
            <a:lvl1pPr algn="r" defTabSz="657175">
              <a:spcBef>
                <a:spcPct val="0"/>
              </a:spcBef>
              <a:buClr>
                <a:srgbClr val="000000"/>
              </a:buClr>
              <a:buSzPct val="100000"/>
              <a:buFont typeface="Arial" charset="0"/>
              <a:buNone/>
              <a:tabLst>
                <a:tab pos="0" algn="l"/>
                <a:tab pos="1325461" algn="l"/>
                <a:tab pos="2647747" algn="l"/>
                <a:tab pos="3971622" algn="l"/>
                <a:tab pos="5293908" algn="l"/>
                <a:tab pos="6616194" algn="l"/>
                <a:tab pos="7943242" algn="l"/>
                <a:tab pos="9268705" algn="l"/>
                <a:tab pos="10590991" algn="l"/>
                <a:tab pos="11914863" algn="l"/>
                <a:tab pos="13235563" algn="l"/>
                <a:tab pos="14561024" algn="l"/>
              </a:tabLst>
              <a:defRPr sz="1700" b="0" baseline="0">
                <a:solidFill>
                  <a:srgbClr val="000000"/>
                </a:solidFill>
                <a:latin typeface="Arial" charset="0"/>
              </a:defRPr>
            </a:lvl1pPr>
          </a:lstStyle>
          <a:p>
            <a:endParaRPr lang="en-US" altLang="de-DE"/>
          </a:p>
        </p:txBody>
      </p:sp>
      <p:sp>
        <p:nvSpPr>
          <p:cNvPr id="3077" name="Rectangle 4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2614613" y="436563"/>
            <a:ext cx="4706937" cy="6657975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53" name="Rectangle 5"/>
          <p:cNvSpPr>
            <a:spLocks noGrp="1" noChangeArrowheads="1"/>
          </p:cNvSpPr>
          <p:nvPr>
            <p:ph type="body"/>
          </p:nvPr>
        </p:nvSpPr>
        <p:spPr bwMode="auto">
          <a:xfrm>
            <a:off x="993775" y="6816726"/>
            <a:ext cx="7939088" cy="6457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30302" tIns="67757" rIns="130302" bIns="67757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noProof="0" smtClean="0"/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ftr"/>
          </p:nvPr>
        </p:nvSpPr>
        <p:spPr bwMode="auto">
          <a:xfrm>
            <a:off x="1" y="13631864"/>
            <a:ext cx="4302125" cy="71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30302" tIns="67757" rIns="130302" bIns="67757" numCol="1" anchor="b" anchorCtr="0" compatLnSpc="1">
            <a:prstTxWarp prst="textNoShape">
              <a:avLst/>
            </a:prstTxWarp>
          </a:bodyPr>
          <a:lstStyle>
            <a:lvl1pPr defTabSz="657175">
              <a:spcBef>
                <a:spcPct val="0"/>
              </a:spcBef>
              <a:buClr>
                <a:srgbClr val="000000"/>
              </a:buClr>
              <a:buSzPct val="100000"/>
              <a:buFont typeface="Arial" charset="0"/>
              <a:buNone/>
              <a:tabLst>
                <a:tab pos="0" algn="l"/>
                <a:tab pos="1325461" algn="l"/>
                <a:tab pos="2647747" algn="l"/>
                <a:tab pos="3971622" algn="l"/>
                <a:tab pos="5293908" algn="l"/>
                <a:tab pos="6616194" algn="l"/>
                <a:tab pos="7943242" algn="l"/>
                <a:tab pos="9268705" algn="l"/>
                <a:tab pos="10590991" algn="l"/>
                <a:tab pos="11914863" algn="l"/>
                <a:tab pos="13235563" algn="l"/>
                <a:tab pos="14561024" algn="l"/>
              </a:tabLst>
              <a:defRPr sz="1700" b="0" baseline="0">
                <a:solidFill>
                  <a:srgbClr val="000000"/>
                </a:solidFill>
                <a:latin typeface="Arial" charset="0"/>
              </a:defRPr>
            </a:lvl1pPr>
          </a:lstStyle>
          <a:p>
            <a:endParaRPr lang="en-US" altLang="de-DE"/>
          </a:p>
        </p:txBody>
      </p:sp>
      <p:sp>
        <p:nvSpPr>
          <p:cNvPr id="2055" name="Rectangle 7"/>
          <p:cNvSpPr>
            <a:spLocks noGrp="1" noChangeArrowheads="1"/>
          </p:cNvSpPr>
          <p:nvPr>
            <p:ph type="sldNum"/>
          </p:nvPr>
        </p:nvSpPr>
        <p:spPr bwMode="auto">
          <a:xfrm>
            <a:off x="5624514" y="13631864"/>
            <a:ext cx="4300537" cy="71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30302" tIns="67757" rIns="130302" bIns="67757" numCol="1" anchor="b" anchorCtr="0" compatLnSpc="1">
            <a:prstTxWarp prst="textNoShape">
              <a:avLst/>
            </a:prstTxWarp>
          </a:bodyPr>
          <a:lstStyle>
            <a:lvl1pPr algn="r" defTabSz="657175">
              <a:spcBef>
                <a:spcPct val="0"/>
              </a:spcBef>
              <a:buClr>
                <a:srgbClr val="000000"/>
              </a:buClr>
              <a:buSzPct val="100000"/>
              <a:buFont typeface="Arial" charset="0"/>
              <a:buNone/>
              <a:tabLst>
                <a:tab pos="0" algn="l"/>
                <a:tab pos="1325461" algn="l"/>
                <a:tab pos="2647747" algn="l"/>
                <a:tab pos="3971622" algn="l"/>
                <a:tab pos="5293908" algn="l"/>
                <a:tab pos="6616194" algn="l"/>
                <a:tab pos="7943242" algn="l"/>
                <a:tab pos="9268705" algn="l"/>
                <a:tab pos="10590991" algn="l"/>
                <a:tab pos="11914863" algn="l"/>
                <a:tab pos="13235563" algn="l"/>
                <a:tab pos="14561024" algn="l"/>
              </a:tabLst>
              <a:defRPr sz="1700" b="0" baseline="0">
                <a:solidFill>
                  <a:srgbClr val="000000"/>
                </a:solidFill>
                <a:latin typeface="Arial" charset="0"/>
              </a:defRPr>
            </a:lvl1pPr>
          </a:lstStyle>
          <a:p>
            <a:fld id="{17091AB8-51DD-4EF0-849B-E380AE62A3B0}" type="slidenum">
              <a:rPr lang="en-GB" altLang="de-DE"/>
              <a:pPr/>
              <a:t>‹#›</a:t>
            </a:fld>
            <a:endParaRPr lang="en-GB" altLang="de-DE"/>
          </a:p>
        </p:txBody>
      </p:sp>
    </p:spTree>
    <p:extLst>
      <p:ext uri="{BB962C8B-B14F-4D97-AF65-F5344CB8AC3E}">
        <p14:creationId xmlns:p14="http://schemas.microsoft.com/office/powerpoint/2010/main" val="330363238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1pPr>
    <a:lvl2pPr marL="742950" indent="-28575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2pPr>
    <a:lvl3pPr marL="11430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3pPr>
    <a:lvl4pPr marL="16002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4pPr>
    <a:lvl5pPr marL="20574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defTabSz="657175" eaLnBrk="0" hangingPunct="0">
              <a:spcBef>
                <a:spcPct val="0"/>
              </a:spcBef>
              <a:tabLst>
                <a:tab pos="0" algn="l"/>
                <a:tab pos="1325461" algn="l"/>
                <a:tab pos="2647747" algn="l"/>
                <a:tab pos="3971622" algn="l"/>
                <a:tab pos="5293908" algn="l"/>
                <a:tab pos="6616194" algn="l"/>
                <a:tab pos="7943242" algn="l"/>
                <a:tab pos="9268705" algn="l"/>
                <a:tab pos="10590991" algn="l"/>
                <a:tab pos="11914863" algn="l"/>
                <a:tab pos="13235563" algn="l"/>
                <a:tab pos="14561024" algn="l"/>
              </a:tabLst>
              <a:defRPr sz="3000">
                <a:solidFill>
                  <a:srgbClr val="000000"/>
                </a:solidFill>
                <a:latin typeface="Arial" charset="0"/>
              </a:defRPr>
            </a:lvl1pPr>
            <a:lvl2pPr marL="741307" indent="-284141" defTabSz="657175" eaLnBrk="0" hangingPunct="0">
              <a:spcBef>
                <a:spcPct val="0"/>
              </a:spcBef>
              <a:tabLst>
                <a:tab pos="0" algn="l"/>
                <a:tab pos="1325461" algn="l"/>
                <a:tab pos="2647747" algn="l"/>
                <a:tab pos="3971622" algn="l"/>
                <a:tab pos="5293908" algn="l"/>
                <a:tab pos="6616194" algn="l"/>
                <a:tab pos="7943242" algn="l"/>
                <a:tab pos="9268705" algn="l"/>
                <a:tab pos="10590991" algn="l"/>
                <a:tab pos="11914863" algn="l"/>
                <a:tab pos="13235563" algn="l"/>
                <a:tab pos="14561024" algn="l"/>
              </a:tabLst>
              <a:defRPr sz="3000">
                <a:solidFill>
                  <a:srgbClr val="000000"/>
                </a:solidFill>
                <a:latin typeface="Arial" charset="0"/>
              </a:defRPr>
            </a:lvl2pPr>
            <a:lvl3pPr marL="1139737" indent="-228583" defTabSz="657175" eaLnBrk="0" hangingPunct="0">
              <a:spcBef>
                <a:spcPct val="0"/>
              </a:spcBef>
              <a:tabLst>
                <a:tab pos="0" algn="l"/>
                <a:tab pos="1325461" algn="l"/>
                <a:tab pos="2647747" algn="l"/>
                <a:tab pos="3971622" algn="l"/>
                <a:tab pos="5293908" algn="l"/>
                <a:tab pos="6616194" algn="l"/>
                <a:tab pos="7943242" algn="l"/>
                <a:tab pos="9268705" algn="l"/>
                <a:tab pos="10590991" algn="l"/>
                <a:tab pos="11914863" algn="l"/>
                <a:tab pos="13235563" algn="l"/>
                <a:tab pos="14561024" algn="l"/>
              </a:tabLst>
              <a:defRPr sz="3000">
                <a:solidFill>
                  <a:srgbClr val="000000"/>
                </a:solidFill>
                <a:latin typeface="Arial" charset="0"/>
              </a:defRPr>
            </a:lvl3pPr>
            <a:lvl4pPr marL="1596903" indent="-228583" defTabSz="657175" eaLnBrk="0" hangingPunct="0">
              <a:spcBef>
                <a:spcPct val="0"/>
              </a:spcBef>
              <a:tabLst>
                <a:tab pos="0" algn="l"/>
                <a:tab pos="1325461" algn="l"/>
                <a:tab pos="2647747" algn="l"/>
                <a:tab pos="3971622" algn="l"/>
                <a:tab pos="5293908" algn="l"/>
                <a:tab pos="6616194" algn="l"/>
                <a:tab pos="7943242" algn="l"/>
                <a:tab pos="9268705" algn="l"/>
                <a:tab pos="10590991" algn="l"/>
                <a:tab pos="11914863" algn="l"/>
                <a:tab pos="13235563" algn="l"/>
                <a:tab pos="14561024" algn="l"/>
              </a:tabLst>
              <a:defRPr sz="3000">
                <a:solidFill>
                  <a:srgbClr val="000000"/>
                </a:solidFill>
                <a:latin typeface="Arial" charset="0"/>
              </a:defRPr>
            </a:lvl4pPr>
            <a:lvl5pPr marL="2052481" indent="-226996" defTabSz="657175" eaLnBrk="0" hangingPunct="0">
              <a:spcBef>
                <a:spcPct val="0"/>
              </a:spcBef>
              <a:tabLst>
                <a:tab pos="0" algn="l"/>
                <a:tab pos="1325461" algn="l"/>
                <a:tab pos="2647747" algn="l"/>
                <a:tab pos="3971622" algn="l"/>
                <a:tab pos="5293908" algn="l"/>
                <a:tab pos="6616194" algn="l"/>
                <a:tab pos="7943242" algn="l"/>
                <a:tab pos="9268705" algn="l"/>
                <a:tab pos="10590991" algn="l"/>
                <a:tab pos="11914863" algn="l"/>
                <a:tab pos="13235563" algn="l"/>
                <a:tab pos="14561024" algn="l"/>
              </a:tabLst>
              <a:defRPr sz="3000">
                <a:solidFill>
                  <a:srgbClr val="000000"/>
                </a:solidFill>
                <a:latin typeface="Arial" charset="0"/>
              </a:defRPr>
            </a:lvl5pPr>
            <a:lvl6pPr marL="2509645" indent="-226996" defTabSz="657175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1325461" algn="l"/>
                <a:tab pos="2647747" algn="l"/>
                <a:tab pos="3971622" algn="l"/>
                <a:tab pos="5293908" algn="l"/>
                <a:tab pos="6616194" algn="l"/>
                <a:tab pos="7943242" algn="l"/>
                <a:tab pos="9268705" algn="l"/>
                <a:tab pos="10590991" algn="l"/>
                <a:tab pos="11914863" algn="l"/>
                <a:tab pos="13235563" algn="l"/>
                <a:tab pos="14561024" algn="l"/>
              </a:tabLst>
              <a:defRPr sz="3000">
                <a:solidFill>
                  <a:srgbClr val="000000"/>
                </a:solidFill>
                <a:latin typeface="Arial" charset="0"/>
              </a:defRPr>
            </a:lvl6pPr>
            <a:lvl7pPr marL="2966811" indent="-226996" defTabSz="657175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1325461" algn="l"/>
                <a:tab pos="2647747" algn="l"/>
                <a:tab pos="3971622" algn="l"/>
                <a:tab pos="5293908" algn="l"/>
                <a:tab pos="6616194" algn="l"/>
                <a:tab pos="7943242" algn="l"/>
                <a:tab pos="9268705" algn="l"/>
                <a:tab pos="10590991" algn="l"/>
                <a:tab pos="11914863" algn="l"/>
                <a:tab pos="13235563" algn="l"/>
                <a:tab pos="14561024" algn="l"/>
              </a:tabLst>
              <a:defRPr sz="3000">
                <a:solidFill>
                  <a:srgbClr val="000000"/>
                </a:solidFill>
                <a:latin typeface="Arial" charset="0"/>
              </a:defRPr>
            </a:lvl7pPr>
            <a:lvl8pPr marL="3423977" indent="-226996" defTabSz="657175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1325461" algn="l"/>
                <a:tab pos="2647747" algn="l"/>
                <a:tab pos="3971622" algn="l"/>
                <a:tab pos="5293908" algn="l"/>
                <a:tab pos="6616194" algn="l"/>
                <a:tab pos="7943242" algn="l"/>
                <a:tab pos="9268705" algn="l"/>
                <a:tab pos="10590991" algn="l"/>
                <a:tab pos="11914863" algn="l"/>
                <a:tab pos="13235563" algn="l"/>
                <a:tab pos="14561024" algn="l"/>
              </a:tabLst>
              <a:defRPr sz="3000">
                <a:solidFill>
                  <a:srgbClr val="000000"/>
                </a:solidFill>
                <a:latin typeface="Arial" charset="0"/>
              </a:defRPr>
            </a:lvl8pPr>
            <a:lvl9pPr marL="3881141" indent="-226996" defTabSz="657175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1325461" algn="l"/>
                <a:tab pos="2647747" algn="l"/>
                <a:tab pos="3971622" algn="l"/>
                <a:tab pos="5293908" algn="l"/>
                <a:tab pos="6616194" algn="l"/>
                <a:tab pos="7943242" algn="l"/>
                <a:tab pos="9268705" algn="l"/>
                <a:tab pos="10590991" algn="l"/>
                <a:tab pos="11914863" algn="l"/>
                <a:tab pos="13235563" algn="l"/>
                <a:tab pos="14561024" algn="l"/>
              </a:tabLst>
              <a:defRPr sz="3000">
                <a:solidFill>
                  <a:srgbClr val="000000"/>
                </a:solidFill>
                <a:latin typeface="Arial" charset="0"/>
              </a:defRPr>
            </a:lvl9pPr>
          </a:lstStyle>
          <a:p>
            <a:pPr eaLnBrk="1" hangingPunct="1"/>
            <a:fld id="{4D6596B9-38F2-4193-AF8C-144B3D3E463E}" type="slidenum">
              <a:rPr lang="en-GB" altLang="de-DE" sz="1700"/>
              <a:pPr eaLnBrk="1" hangingPunct="1"/>
              <a:t>1</a:t>
            </a:fld>
            <a:endParaRPr lang="en-GB" altLang="de-DE" sz="1700"/>
          </a:p>
        </p:txBody>
      </p:sp>
      <p:sp>
        <p:nvSpPr>
          <p:cNvPr id="4099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0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93776" y="6816725"/>
            <a:ext cx="7943850" cy="6459539"/>
          </a:xfrm>
        </p:spPr>
        <p:txBody>
          <a:bodyPr wrap="none" anchor="ctr"/>
          <a:lstStyle/>
          <a:p>
            <a:endParaRPr lang="en-US" altLang="de-DE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2888" y="1712913"/>
            <a:ext cx="27217687" cy="7129462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Isosceles Triangle 3"/>
          <p:cNvSpPr/>
          <p:nvPr userDrawn="1"/>
        </p:nvSpPr>
        <p:spPr bwMode="auto">
          <a:xfrm>
            <a:off x="12383046" y="-280170"/>
            <a:ext cx="1944216" cy="1044116"/>
          </a:xfrm>
          <a:prstGeom prst="triangle">
            <a:avLst/>
          </a:prstGeom>
          <a:solidFill>
            <a:schemeClr val="bg1"/>
          </a:solidFill>
          <a:ln w="22225" cap="flat" cmpd="sng" algn="ctr">
            <a:noFill/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365760" tIns="594360" rIns="365760" bIns="41148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449263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40000"/>
              </a:spcAft>
              <a:buClr>
                <a:srgbClr val="000000"/>
              </a:buClr>
              <a:buSzPct val="100000"/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134600" algn="l"/>
                <a:tab pos="10858500" algn="l"/>
                <a:tab pos="11582400" algn="l"/>
                <a:tab pos="12306300" algn="l"/>
                <a:tab pos="13030200" algn="l"/>
                <a:tab pos="13754100" algn="l"/>
                <a:tab pos="14478000" algn="l"/>
                <a:tab pos="15201900" algn="l"/>
                <a:tab pos="15925800" algn="l"/>
                <a:tab pos="16649700" algn="l"/>
                <a:tab pos="17373600" algn="l"/>
                <a:tab pos="18097500" algn="l"/>
                <a:tab pos="18821400" algn="l"/>
                <a:tab pos="19545300" algn="l"/>
                <a:tab pos="20269200" algn="l"/>
                <a:tab pos="20993100" algn="l"/>
                <a:tab pos="21717000" algn="l"/>
                <a:tab pos="22440900" algn="l"/>
                <a:tab pos="23164800" algn="l"/>
                <a:tab pos="23888700" algn="l"/>
              </a:tabLst>
            </a:pPr>
            <a:endParaRPr kumimoji="0" lang="de-DE" sz="30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13355154" y="-934886"/>
            <a:ext cx="3744416" cy="2088232"/>
          </a:xfrm>
          <a:prstGeom prst="rect">
            <a:avLst/>
          </a:prstGeom>
          <a:solidFill>
            <a:schemeClr val="bg1"/>
          </a:solidFill>
          <a:ln w="22225" cap="flat" cmpd="sng" algn="ctr">
            <a:noFill/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365760" tIns="594360" rIns="365760" bIns="41148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449263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40000"/>
              </a:spcAft>
              <a:buClr>
                <a:srgbClr val="000000"/>
              </a:buClr>
              <a:buSzPct val="100000"/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134600" algn="l"/>
                <a:tab pos="10858500" algn="l"/>
                <a:tab pos="11582400" algn="l"/>
                <a:tab pos="12306300" algn="l"/>
                <a:tab pos="13030200" algn="l"/>
                <a:tab pos="13754100" algn="l"/>
                <a:tab pos="14478000" algn="l"/>
                <a:tab pos="15201900" algn="l"/>
                <a:tab pos="15925800" algn="l"/>
                <a:tab pos="16649700" algn="l"/>
                <a:tab pos="17373600" algn="l"/>
                <a:tab pos="18097500" algn="l"/>
                <a:tab pos="18821400" algn="l"/>
                <a:tab pos="19545300" algn="l"/>
                <a:tab pos="20269200" algn="l"/>
                <a:tab pos="20993100" algn="l"/>
                <a:tab pos="21717000" algn="l"/>
                <a:tab pos="22440900" algn="l"/>
                <a:tab pos="23164800" algn="l"/>
                <a:tab pos="23888700" algn="l"/>
              </a:tabLst>
            </a:pPr>
            <a:endParaRPr kumimoji="0" lang="de-DE" sz="30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02618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Rectangle 5"/>
          <p:cNvSpPr>
            <a:spLocks noChangeArrowheads="1"/>
          </p:cNvSpPr>
          <p:nvPr/>
        </p:nvSpPr>
        <p:spPr bwMode="auto">
          <a:xfrm>
            <a:off x="0" y="0"/>
            <a:ext cx="30238700" cy="42776775"/>
          </a:xfrm>
          <a:prstGeom prst="rect">
            <a:avLst/>
          </a:prstGeom>
          <a:gradFill rotWithShape="1">
            <a:gsLst>
              <a:gs pos="0">
                <a:srgbClr val="416389"/>
              </a:gs>
              <a:gs pos="100000">
                <a:srgbClr val="263A50"/>
              </a:gs>
            </a:gsLst>
            <a:lin ang="5400000" scaled="1"/>
          </a:gradFill>
          <a:ln>
            <a:noFill/>
          </a:ln>
        </p:spPr>
        <p:txBody>
          <a:bodyPr wrap="none" anchor="ctr"/>
          <a:lstStyle/>
          <a:p>
            <a:pPr>
              <a:lnSpc>
                <a:spcPct val="130000"/>
              </a:lnSpc>
              <a:spcBef>
                <a:spcPct val="0"/>
              </a:spcBef>
              <a:spcAft>
                <a:spcPct val="40000"/>
              </a:spcAft>
              <a:buClr>
                <a:srgbClr val="000000"/>
              </a:buClr>
              <a:buSzPct val="100000"/>
              <a:buFont typeface="Arial" charset="0"/>
              <a:buNone/>
              <a:defRPr/>
            </a:pPr>
            <a:endParaRPr lang="en-US" sz="3000" b="0" baseline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046" name="Rectangle 22"/>
          <p:cNvSpPr>
            <a:spLocks noChangeArrowheads="1"/>
          </p:cNvSpPr>
          <p:nvPr/>
        </p:nvSpPr>
        <p:spPr bwMode="auto">
          <a:xfrm>
            <a:off x="15190788" y="0"/>
            <a:ext cx="15047912" cy="3589655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130000"/>
              </a:lnSpc>
              <a:spcBef>
                <a:spcPct val="0"/>
              </a:spcBef>
              <a:spcAft>
                <a:spcPct val="40000"/>
              </a:spcAft>
              <a:buClr>
                <a:srgbClr val="000000"/>
              </a:buClr>
              <a:buSzPct val="100000"/>
              <a:buFont typeface="Arial" charset="0"/>
              <a:buNone/>
              <a:defRPr/>
            </a:pPr>
            <a:endParaRPr lang="en-US" sz="3000" b="0" baseline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045" name="Rectangle 21"/>
          <p:cNvSpPr>
            <a:spLocks noChangeArrowheads="1"/>
          </p:cNvSpPr>
          <p:nvPr/>
        </p:nvSpPr>
        <p:spPr bwMode="auto">
          <a:xfrm>
            <a:off x="10148888" y="711200"/>
            <a:ext cx="20089812" cy="4151471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130000"/>
              </a:lnSpc>
              <a:spcBef>
                <a:spcPct val="0"/>
              </a:spcBef>
              <a:spcAft>
                <a:spcPct val="40000"/>
              </a:spcAft>
              <a:buClr>
                <a:srgbClr val="000000"/>
              </a:buClr>
              <a:buSzPct val="100000"/>
              <a:buFont typeface="Arial" charset="0"/>
              <a:buNone/>
              <a:defRPr/>
            </a:pPr>
            <a:endParaRPr lang="en-US" sz="3000" b="0" baseline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044" name="Rectangle 20"/>
          <p:cNvSpPr>
            <a:spLocks noChangeArrowheads="1"/>
          </p:cNvSpPr>
          <p:nvPr/>
        </p:nvSpPr>
        <p:spPr bwMode="auto">
          <a:xfrm>
            <a:off x="755650" y="711200"/>
            <a:ext cx="13247688" cy="4151471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130000"/>
              </a:lnSpc>
              <a:spcBef>
                <a:spcPct val="0"/>
              </a:spcBef>
              <a:spcAft>
                <a:spcPct val="40000"/>
              </a:spcAft>
              <a:buClr>
                <a:srgbClr val="000000"/>
              </a:buClr>
              <a:buSzPct val="100000"/>
              <a:buFont typeface="Arial" charset="0"/>
              <a:buNone/>
              <a:defRPr/>
            </a:pPr>
            <a:endParaRPr lang="en-US" sz="3000" b="0" baseline="0">
              <a:solidFill>
                <a:srgbClr val="000000"/>
              </a:solidFill>
              <a:latin typeface="Arial" charset="0"/>
            </a:endParaRPr>
          </a:p>
        </p:txBody>
      </p:sp>
      <p:grpSp>
        <p:nvGrpSpPr>
          <p:cNvPr id="2054" name="Group 7"/>
          <p:cNvGrpSpPr>
            <a:grpSpLocks/>
          </p:cNvGrpSpPr>
          <p:nvPr/>
        </p:nvGrpSpPr>
        <p:grpSpPr bwMode="auto">
          <a:xfrm>
            <a:off x="228600" y="138113"/>
            <a:ext cx="2292350" cy="2382837"/>
            <a:chOff x="317" y="317"/>
            <a:chExt cx="2222" cy="2222"/>
          </a:xfrm>
        </p:grpSpPr>
        <p:sp>
          <p:nvSpPr>
            <p:cNvPr id="1032" name="Oval 8"/>
            <p:cNvSpPr>
              <a:spLocks noChangeArrowheads="1"/>
            </p:cNvSpPr>
            <p:nvPr/>
          </p:nvSpPr>
          <p:spPr bwMode="auto">
            <a:xfrm>
              <a:off x="317" y="317"/>
              <a:ext cx="2224" cy="2223"/>
            </a:xfrm>
            <a:prstGeom prst="ellipse">
              <a:avLst/>
            </a:prstGeom>
            <a:solidFill>
              <a:srgbClr val="FFFFFF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lnSpc>
                  <a:spcPct val="1300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100000"/>
                <a:buFont typeface="Arial" charset="0"/>
                <a:buNone/>
                <a:defRPr/>
              </a:pPr>
              <a:endParaRPr lang="en-US" sz="3000" b="0" baseline="0">
                <a:solidFill>
                  <a:srgbClr val="000000"/>
                </a:solidFill>
                <a:latin typeface="Arial" charset="0"/>
              </a:endParaRPr>
            </a:p>
          </p:txBody>
        </p:sp>
        <p:pic>
          <p:nvPicPr>
            <p:cNvPr id="2056" name="Picture 9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0" y="400"/>
              <a:ext cx="2058" cy="20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pic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iming>
    <p:tnLst>
      <p:par>
        <p:cTn id="1" dur="indefinite" restart="never" nodeType="tmRoot"/>
      </p:par>
    </p:tnLst>
  </p:timing>
  <p:txStyles>
    <p:titleStyle>
      <a:lvl1pPr algn="ctr" defTabSz="449263" rtl="0" eaLnBrk="0" fontAlgn="base" hangingPunct="0">
        <a:lnSpc>
          <a:spcPct val="104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Arial" charset="0"/>
        <a:defRPr sz="6000">
          <a:solidFill>
            <a:srgbClr val="000000"/>
          </a:solidFill>
          <a:latin typeface="+mj-lt"/>
          <a:ea typeface="+mj-ea"/>
          <a:cs typeface="+mj-cs"/>
        </a:defRPr>
      </a:lvl1pPr>
      <a:lvl2pPr algn="ctr" defTabSz="449263" rtl="0" eaLnBrk="0" fontAlgn="base" hangingPunct="0">
        <a:lnSpc>
          <a:spcPct val="104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Arial" charset="0"/>
        <a:defRPr sz="6000">
          <a:solidFill>
            <a:srgbClr val="000000"/>
          </a:solidFill>
          <a:latin typeface="Arial" charset="0"/>
        </a:defRPr>
      </a:lvl2pPr>
      <a:lvl3pPr algn="ctr" defTabSz="449263" rtl="0" eaLnBrk="0" fontAlgn="base" hangingPunct="0">
        <a:lnSpc>
          <a:spcPct val="104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Arial" charset="0"/>
        <a:defRPr sz="6000">
          <a:solidFill>
            <a:srgbClr val="000000"/>
          </a:solidFill>
          <a:latin typeface="Arial" charset="0"/>
        </a:defRPr>
      </a:lvl3pPr>
      <a:lvl4pPr algn="ctr" defTabSz="449263" rtl="0" eaLnBrk="0" fontAlgn="base" hangingPunct="0">
        <a:lnSpc>
          <a:spcPct val="104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Arial" charset="0"/>
        <a:defRPr sz="6000">
          <a:solidFill>
            <a:srgbClr val="000000"/>
          </a:solidFill>
          <a:latin typeface="Arial" charset="0"/>
        </a:defRPr>
      </a:lvl4pPr>
      <a:lvl5pPr algn="ctr" defTabSz="449263" rtl="0" eaLnBrk="0" fontAlgn="base" hangingPunct="0">
        <a:lnSpc>
          <a:spcPct val="104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Arial" charset="0"/>
        <a:defRPr sz="6000">
          <a:solidFill>
            <a:srgbClr val="000000"/>
          </a:solidFill>
          <a:latin typeface="Arial" charset="0"/>
        </a:defRPr>
      </a:lvl5pPr>
      <a:lvl6pPr marL="457200" algn="ctr" defTabSz="449263" rtl="0" fontAlgn="base">
        <a:lnSpc>
          <a:spcPct val="104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Arial" charset="0"/>
        <a:defRPr sz="6000">
          <a:solidFill>
            <a:srgbClr val="000000"/>
          </a:solidFill>
          <a:latin typeface="Arial" charset="0"/>
        </a:defRPr>
      </a:lvl6pPr>
      <a:lvl7pPr marL="914400" algn="ctr" defTabSz="449263" rtl="0" fontAlgn="base">
        <a:lnSpc>
          <a:spcPct val="104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Arial" charset="0"/>
        <a:defRPr sz="6000">
          <a:solidFill>
            <a:srgbClr val="000000"/>
          </a:solidFill>
          <a:latin typeface="Arial" charset="0"/>
        </a:defRPr>
      </a:lvl7pPr>
      <a:lvl8pPr marL="1371600" algn="ctr" defTabSz="449263" rtl="0" fontAlgn="base">
        <a:lnSpc>
          <a:spcPct val="104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Arial" charset="0"/>
        <a:defRPr sz="6000">
          <a:solidFill>
            <a:srgbClr val="000000"/>
          </a:solidFill>
          <a:latin typeface="Arial" charset="0"/>
        </a:defRPr>
      </a:lvl8pPr>
      <a:lvl9pPr marL="1828800" algn="ctr" defTabSz="449263" rtl="0" fontAlgn="base">
        <a:lnSpc>
          <a:spcPct val="104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Arial" charset="0"/>
        <a:defRPr sz="6000">
          <a:solidFill>
            <a:srgbClr val="000000"/>
          </a:solidFill>
          <a:latin typeface="Arial" charset="0"/>
        </a:defRPr>
      </a:lvl9pPr>
    </p:titleStyle>
    <p:bodyStyle>
      <a:lvl1pPr marL="1485900" indent="-1485900" algn="l" defTabSz="449263" rtl="0" eaLnBrk="0" fontAlgn="base" hangingPunct="0">
        <a:lnSpc>
          <a:spcPct val="104000"/>
        </a:lnSpc>
        <a:spcBef>
          <a:spcPts val="3475"/>
        </a:spcBef>
        <a:spcAft>
          <a:spcPct val="0"/>
        </a:spcAft>
        <a:buClr>
          <a:srgbClr val="000000"/>
        </a:buClr>
        <a:buSzPct val="100000"/>
        <a:buFont typeface="Arial" charset="0"/>
        <a:buChar char="•"/>
        <a:defRPr sz="13900">
          <a:solidFill>
            <a:srgbClr val="000000"/>
          </a:solidFill>
          <a:latin typeface="+mn-lt"/>
          <a:ea typeface="+mn-ea"/>
          <a:cs typeface="+mn-cs"/>
        </a:defRPr>
      </a:lvl1pPr>
      <a:lvl2pPr marL="3221038" indent="-1239838" algn="l" defTabSz="449263" rtl="0" eaLnBrk="0" fontAlgn="base" hangingPunct="0">
        <a:lnSpc>
          <a:spcPct val="104000"/>
        </a:lnSpc>
        <a:spcBef>
          <a:spcPts val="3025"/>
        </a:spcBef>
        <a:spcAft>
          <a:spcPct val="0"/>
        </a:spcAft>
        <a:buClr>
          <a:srgbClr val="000000"/>
        </a:buClr>
        <a:buSzPct val="100000"/>
        <a:buFont typeface="Arial" charset="0"/>
        <a:buChar char="–"/>
        <a:defRPr sz="12100">
          <a:solidFill>
            <a:srgbClr val="000000"/>
          </a:solidFill>
          <a:latin typeface="+mn-lt"/>
        </a:defRPr>
      </a:lvl2pPr>
      <a:lvl3pPr marL="4957763" indent="-990600" algn="l" defTabSz="449263" rtl="0" eaLnBrk="0" fontAlgn="base" hangingPunct="0">
        <a:lnSpc>
          <a:spcPct val="104000"/>
        </a:lnSpc>
        <a:spcBef>
          <a:spcPts val="2600"/>
        </a:spcBef>
        <a:spcAft>
          <a:spcPct val="0"/>
        </a:spcAft>
        <a:buClr>
          <a:srgbClr val="000000"/>
        </a:buClr>
        <a:buSzPct val="100000"/>
        <a:buFont typeface="Arial" charset="0"/>
        <a:buChar char="•"/>
        <a:defRPr sz="10400">
          <a:solidFill>
            <a:srgbClr val="000000"/>
          </a:solidFill>
          <a:latin typeface="+mn-lt"/>
        </a:defRPr>
      </a:lvl3pPr>
      <a:lvl4pPr marL="6940550" indent="-990600" algn="l" defTabSz="449263" rtl="0" eaLnBrk="0" fontAlgn="base" hangingPunct="0">
        <a:lnSpc>
          <a:spcPct val="104000"/>
        </a:lnSpc>
        <a:spcBef>
          <a:spcPts val="2175"/>
        </a:spcBef>
        <a:spcAft>
          <a:spcPct val="0"/>
        </a:spcAft>
        <a:buClr>
          <a:srgbClr val="000000"/>
        </a:buClr>
        <a:buSzPct val="100000"/>
        <a:buFont typeface="Arial" charset="0"/>
        <a:buChar char="–"/>
        <a:defRPr sz="8700">
          <a:solidFill>
            <a:srgbClr val="000000"/>
          </a:solidFill>
          <a:latin typeface="+mn-lt"/>
        </a:defRPr>
      </a:lvl4pPr>
      <a:lvl5pPr marL="8923338" indent="-990600" algn="l" defTabSz="449263" rtl="0" eaLnBrk="0" fontAlgn="base" hangingPunct="0">
        <a:lnSpc>
          <a:spcPct val="104000"/>
        </a:lnSpc>
        <a:spcBef>
          <a:spcPts val="2175"/>
        </a:spcBef>
        <a:spcAft>
          <a:spcPct val="0"/>
        </a:spcAft>
        <a:buClr>
          <a:srgbClr val="000000"/>
        </a:buClr>
        <a:buSzPct val="100000"/>
        <a:buFont typeface="Arial" charset="0"/>
        <a:buChar char="»"/>
        <a:defRPr sz="8700">
          <a:solidFill>
            <a:srgbClr val="000000"/>
          </a:solidFill>
          <a:latin typeface="+mn-lt"/>
        </a:defRPr>
      </a:lvl5pPr>
      <a:lvl6pPr marL="9380538" indent="-990600" algn="l" defTabSz="449263" rtl="0" fontAlgn="base">
        <a:lnSpc>
          <a:spcPct val="104000"/>
        </a:lnSpc>
        <a:spcBef>
          <a:spcPts val="2175"/>
        </a:spcBef>
        <a:spcAft>
          <a:spcPct val="0"/>
        </a:spcAft>
        <a:buClr>
          <a:srgbClr val="000000"/>
        </a:buClr>
        <a:buSzPct val="100000"/>
        <a:buFont typeface="Arial" charset="0"/>
        <a:buChar char="»"/>
        <a:defRPr sz="8700">
          <a:solidFill>
            <a:srgbClr val="000000"/>
          </a:solidFill>
          <a:latin typeface="+mn-lt"/>
        </a:defRPr>
      </a:lvl6pPr>
      <a:lvl7pPr marL="9837738" indent="-990600" algn="l" defTabSz="449263" rtl="0" fontAlgn="base">
        <a:lnSpc>
          <a:spcPct val="104000"/>
        </a:lnSpc>
        <a:spcBef>
          <a:spcPts val="2175"/>
        </a:spcBef>
        <a:spcAft>
          <a:spcPct val="0"/>
        </a:spcAft>
        <a:buClr>
          <a:srgbClr val="000000"/>
        </a:buClr>
        <a:buSzPct val="100000"/>
        <a:buFont typeface="Arial" charset="0"/>
        <a:buChar char="»"/>
        <a:defRPr sz="8700">
          <a:solidFill>
            <a:srgbClr val="000000"/>
          </a:solidFill>
          <a:latin typeface="+mn-lt"/>
        </a:defRPr>
      </a:lvl7pPr>
      <a:lvl8pPr marL="10294938" indent="-990600" algn="l" defTabSz="449263" rtl="0" fontAlgn="base">
        <a:lnSpc>
          <a:spcPct val="104000"/>
        </a:lnSpc>
        <a:spcBef>
          <a:spcPts val="2175"/>
        </a:spcBef>
        <a:spcAft>
          <a:spcPct val="0"/>
        </a:spcAft>
        <a:buClr>
          <a:srgbClr val="000000"/>
        </a:buClr>
        <a:buSzPct val="100000"/>
        <a:buFont typeface="Arial" charset="0"/>
        <a:buChar char="»"/>
        <a:defRPr sz="8700">
          <a:solidFill>
            <a:srgbClr val="000000"/>
          </a:solidFill>
          <a:latin typeface="+mn-lt"/>
        </a:defRPr>
      </a:lvl8pPr>
      <a:lvl9pPr marL="10752138" indent="-990600" algn="l" defTabSz="449263" rtl="0" fontAlgn="base">
        <a:lnSpc>
          <a:spcPct val="104000"/>
        </a:lnSpc>
        <a:spcBef>
          <a:spcPts val="2175"/>
        </a:spcBef>
        <a:spcAft>
          <a:spcPct val="0"/>
        </a:spcAft>
        <a:buClr>
          <a:srgbClr val="000000"/>
        </a:buClr>
        <a:buSzPct val="100000"/>
        <a:buFont typeface="Arial" charset="0"/>
        <a:buChar char="»"/>
        <a:defRPr sz="8700">
          <a:solidFill>
            <a:srgbClr val="000000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.bin"/><Relationship Id="rId13" Type="http://schemas.openxmlformats.org/officeDocument/2006/relationships/image" Target="../media/image11.emf"/><Relationship Id="rId18" Type="http://schemas.openxmlformats.org/officeDocument/2006/relationships/image" Target="../media/image14.png"/><Relationship Id="rId3" Type="http://schemas.openxmlformats.org/officeDocument/2006/relationships/notesSlide" Target="../notesSlides/notesSlide1.xml"/><Relationship Id="rId21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0.jpeg"/><Relationship Id="rId17" Type="http://schemas.openxmlformats.org/officeDocument/2006/relationships/image" Target="../media/image13.png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4.wmf"/><Relationship Id="rId20" Type="http://schemas.openxmlformats.org/officeDocument/2006/relationships/oleObject" Target="../embeddings/oleObject4.bin"/><Relationship Id="rId1" Type="http://schemas.openxmlformats.org/officeDocument/2006/relationships/vmlDrawing" Target="../drawings/vmlDrawing1.vml"/><Relationship Id="rId6" Type="http://schemas.openxmlformats.org/officeDocument/2006/relationships/image" Target="../media/image8.png"/><Relationship Id="rId11" Type="http://schemas.openxmlformats.org/officeDocument/2006/relationships/image" Target="../media/image3.wmf"/><Relationship Id="rId5" Type="http://schemas.openxmlformats.org/officeDocument/2006/relationships/image" Target="../media/image7.png"/><Relationship Id="rId15" Type="http://schemas.openxmlformats.org/officeDocument/2006/relationships/oleObject" Target="../embeddings/oleObject3.bin"/><Relationship Id="rId10" Type="http://schemas.openxmlformats.org/officeDocument/2006/relationships/oleObject" Target="../embeddings/oleObject2.bin"/><Relationship Id="rId19" Type="http://schemas.openxmlformats.org/officeDocument/2006/relationships/image" Target="../media/image15.png"/><Relationship Id="rId4" Type="http://schemas.openxmlformats.org/officeDocument/2006/relationships/image" Target="../media/image6.png"/><Relationship Id="rId9" Type="http://schemas.openxmlformats.org/officeDocument/2006/relationships/image" Target="../media/image2.wmf"/><Relationship Id="rId1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3" name="Picture 1059" descr="\\tux\transfer\Soeren\finalWall.bmp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30" t="16087" r="38529" b="15522"/>
          <a:stretch/>
        </p:blipFill>
        <p:spPr bwMode="auto">
          <a:xfrm>
            <a:off x="22364347" y="12864988"/>
            <a:ext cx="6616544" cy="6593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05" name="Picture 1281" descr="\\tux\transfer\Soeren\finalPorousW.bmp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226"/>
          <a:stretch/>
        </p:blipFill>
        <p:spPr bwMode="auto">
          <a:xfrm>
            <a:off x="10426776" y="20874572"/>
            <a:ext cx="19377175" cy="10862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24" name="Picture 1100" descr="\\tux\transfer\Soeren\les.bmp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98"/>
          <a:stretch/>
        </p:blipFill>
        <p:spPr bwMode="auto">
          <a:xfrm>
            <a:off x="10582846" y="14402818"/>
            <a:ext cx="11798691" cy="5832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4" name="Group 53"/>
          <p:cNvGrpSpPr/>
          <p:nvPr/>
        </p:nvGrpSpPr>
        <p:grpSpPr>
          <a:xfrm>
            <a:off x="12122830" y="9321392"/>
            <a:ext cx="16587514" cy="4361346"/>
            <a:chOff x="14501406" y="9318657"/>
            <a:chExt cx="12688772" cy="4361346"/>
          </a:xfrm>
        </p:grpSpPr>
        <p:sp>
          <p:nvSpPr>
            <p:cNvPr id="2" name="Rounded Rectangle 1"/>
            <p:cNvSpPr/>
            <p:nvPr/>
          </p:nvSpPr>
          <p:spPr bwMode="auto">
            <a:xfrm>
              <a:off x="14501406" y="9354661"/>
              <a:ext cx="7198929" cy="4325342"/>
            </a:xfrm>
            <a:prstGeom prst="roundRect">
              <a:avLst/>
            </a:prstGeom>
            <a:gradFill flip="none" rotWithShape="1">
              <a:gsLst>
                <a:gs pos="100000">
                  <a:srgbClr val="D5E1EF">
                    <a:alpha val="0"/>
                  </a:srgbClr>
                </a:gs>
                <a:gs pos="0">
                  <a:srgbClr val="A7C3E1">
                    <a:alpha val="45000"/>
                  </a:srgbClr>
                </a:gs>
              </a:gsLst>
              <a:lin ang="5400000" scaled="1"/>
              <a:tileRect/>
            </a:gradFill>
            <a:ln w="57150" cap="flat" cmpd="sng" algn="ctr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365760" tIns="594360" rIns="365760" bIns="41148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449263" rtl="0" eaLnBrk="1" fontAlgn="base" latinLnBrk="0" hangingPunct="1">
                <a:lnSpc>
                  <a:spcPct val="1300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  <a:tab pos="10134600" algn="l"/>
                  <a:tab pos="10858500" algn="l"/>
                  <a:tab pos="11582400" algn="l"/>
                  <a:tab pos="12306300" algn="l"/>
                  <a:tab pos="13030200" algn="l"/>
                  <a:tab pos="13754100" algn="l"/>
                  <a:tab pos="14478000" algn="l"/>
                  <a:tab pos="15201900" algn="l"/>
                  <a:tab pos="15925800" algn="l"/>
                  <a:tab pos="16649700" algn="l"/>
                  <a:tab pos="17373600" algn="l"/>
                  <a:tab pos="18097500" algn="l"/>
                  <a:tab pos="18821400" algn="l"/>
                  <a:tab pos="19545300" algn="l"/>
                  <a:tab pos="20269200" algn="l"/>
                  <a:tab pos="20993100" algn="l"/>
                  <a:tab pos="21717000" algn="l"/>
                  <a:tab pos="22440900" algn="l"/>
                  <a:tab pos="23164800" algn="l"/>
                  <a:tab pos="23888700" algn="l"/>
                </a:tabLst>
              </a:pPr>
              <a:endParaRPr kumimoji="0" lang="de-DE" sz="3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endParaRPr>
            </a:p>
          </p:txBody>
        </p:sp>
        <p:sp>
          <p:nvSpPr>
            <p:cNvPr id="84" name="Rounded Rectangle 83"/>
            <p:cNvSpPr/>
            <p:nvPr/>
          </p:nvSpPr>
          <p:spPr bwMode="auto">
            <a:xfrm>
              <a:off x="22395608" y="9354735"/>
              <a:ext cx="4775436" cy="4325267"/>
            </a:xfrm>
            <a:prstGeom prst="roundRect">
              <a:avLst/>
            </a:prstGeom>
            <a:gradFill flip="none" rotWithShape="1">
              <a:gsLst>
                <a:gs pos="100000">
                  <a:srgbClr val="D5E1EF">
                    <a:alpha val="0"/>
                  </a:srgbClr>
                </a:gs>
                <a:gs pos="0">
                  <a:srgbClr val="A7C3E1">
                    <a:alpha val="45000"/>
                  </a:srgbClr>
                </a:gs>
              </a:gsLst>
              <a:lin ang="5400000" scaled="1"/>
              <a:tileRect/>
            </a:gradFill>
            <a:ln w="57150" cap="flat" cmpd="sng" algn="ctr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365760" tIns="594360" rIns="365760" bIns="41148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449263" rtl="0" eaLnBrk="1" fontAlgn="base" latinLnBrk="0" hangingPunct="1">
                <a:lnSpc>
                  <a:spcPct val="1300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  <a:tab pos="10134600" algn="l"/>
                  <a:tab pos="10858500" algn="l"/>
                  <a:tab pos="11582400" algn="l"/>
                  <a:tab pos="12306300" algn="l"/>
                  <a:tab pos="13030200" algn="l"/>
                  <a:tab pos="13754100" algn="l"/>
                  <a:tab pos="14478000" algn="l"/>
                  <a:tab pos="15201900" algn="l"/>
                  <a:tab pos="15925800" algn="l"/>
                  <a:tab pos="16649700" algn="l"/>
                  <a:tab pos="17373600" algn="l"/>
                  <a:tab pos="18097500" algn="l"/>
                  <a:tab pos="18821400" algn="l"/>
                  <a:tab pos="19545300" algn="l"/>
                  <a:tab pos="20269200" algn="l"/>
                  <a:tab pos="20993100" algn="l"/>
                  <a:tab pos="21717000" algn="l"/>
                  <a:tab pos="22440900" algn="l"/>
                  <a:tab pos="23164800" algn="l"/>
                  <a:tab pos="23888700" algn="l"/>
                </a:tabLst>
              </a:pPr>
              <a:endParaRPr kumimoji="0" lang="de-DE" sz="3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endParaRPr>
            </a:p>
          </p:txBody>
        </p:sp>
        <p:grpSp>
          <p:nvGrpSpPr>
            <p:cNvPr id="1657" name="Group 633"/>
            <p:cNvGrpSpPr>
              <a:grpSpLocks/>
            </p:cNvGrpSpPr>
            <p:nvPr/>
          </p:nvGrpSpPr>
          <p:grpSpPr bwMode="auto">
            <a:xfrm>
              <a:off x="14938644" y="11050006"/>
              <a:ext cx="3717928" cy="836613"/>
              <a:chOff x="1031" y="11596"/>
              <a:chExt cx="2342" cy="527"/>
            </a:xfrm>
          </p:grpSpPr>
          <p:pic>
            <p:nvPicPr>
              <p:cNvPr id="1419" name="Picture 395" descr="ripple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56" y="11911"/>
                <a:ext cx="1276" cy="2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420" name="Text Box 396"/>
              <p:cNvSpPr txBox="1">
                <a:spLocks noChangeArrowheads="1"/>
              </p:cNvSpPr>
              <p:nvPr/>
            </p:nvSpPr>
            <p:spPr bwMode="auto">
              <a:xfrm>
                <a:off x="1031" y="11596"/>
                <a:ext cx="2342" cy="25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lvl="0" algn="ctr">
                  <a:spcBef>
                    <a:spcPct val="0"/>
                  </a:spcBef>
                </a:pPr>
                <a:r>
                  <a:rPr lang="de-DE" altLang="de-DE" sz="2000" baseline="0" dirty="0">
                    <a:solidFill>
                      <a:srgbClr val="000000"/>
                    </a:solidFill>
                    <a:cs typeface="Arial" charset="0"/>
                  </a:rPr>
                  <a:t>Large Eddy Simulation</a:t>
                </a:r>
              </a:p>
            </p:txBody>
          </p:sp>
        </p:grpSp>
        <p:graphicFrame>
          <p:nvGraphicFramePr>
            <p:cNvPr id="1422" name="Object 39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654333615"/>
                </p:ext>
              </p:extLst>
            </p:nvPr>
          </p:nvGraphicFramePr>
          <p:xfrm>
            <a:off x="19693569" y="10341997"/>
            <a:ext cx="943769" cy="60739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34" name="Equation" r:id="rId8" imgW="927000" imgH="495000" progId="Equation.3">
                    <p:embed/>
                  </p:oleObj>
                </mc:Choice>
                <mc:Fallback>
                  <p:oleObj name="Equation" r:id="rId8" imgW="927000" imgH="495000" progId="Equation.3">
                    <p:embed/>
                    <p:pic>
                      <p:nvPicPr>
                        <p:cNvPr id="0" name="Object 39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693569" y="10341997"/>
                          <a:ext cx="943769" cy="60739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24" name="Object 40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984222472"/>
                </p:ext>
              </p:extLst>
            </p:nvPr>
          </p:nvGraphicFramePr>
          <p:xfrm>
            <a:off x="19700555" y="10947220"/>
            <a:ext cx="684372" cy="32051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35" name="Equation" r:id="rId10" imgW="672840" imgH="241200" progId="Equation.3">
                    <p:embed/>
                  </p:oleObj>
                </mc:Choice>
                <mc:Fallback>
                  <p:oleObj name="Equation" r:id="rId10" imgW="672840" imgH="241200" progId="Equation.3">
                    <p:embed/>
                    <p:pic>
                      <p:nvPicPr>
                        <p:cNvPr id="0" name="Object 40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700555" y="10947220"/>
                          <a:ext cx="684372" cy="32051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1658" name="Group 634"/>
            <p:cNvGrpSpPr>
              <a:grpSpLocks/>
            </p:cNvGrpSpPr>
            <p:nvPr/>
          </p:nvGrpSpPr>
          <p:grpSpPr bwMode="auto">
            <a:xfrm>
              <a:off x="20016626" y="9893518"/>
              <a:ext cx="814388" cy="441325"/>
              <a:chOff x="4830" y="12043"/>
              <a:chExt cx="513" cy="278"/>
            </a:xfrm>
          </p:grpSpPr>
          <p:sp>
            <p:nvSpPr>
              <p:cNvPr id="1448" name="Freeform 424"/>
              <p:cNvSpPr>
                <a:spLocks/>
              </p:cNvSpPr>
              <p:nvPr/>
            </p:nvSpPr>
            <p:spPr bwMode="auto">
              <a:xfrm>
                <a:off x="5062" y="12043"/>
                <a:ext cx="230" cy="205"/>
              </a:xfrm>
              <a:custGeom>
                <a:avLst/>
                <a:gdLst>
                  <a:gd name="T0" fmla="*/ 183 w 338"/>
                  <a:gd name="T1" fmla="*/ 298 h 314"/>
                  <a:gd name="T2" fmla="*/ 64 w 338"/>
                  <a:gd name="T3" fmla="*/ 280 h 314"/>
                  <a:gd name="T4" fmla="*/ 9 w 338"/>
                  <a:gd name="T5" fmla="*/ 216 h 314"/>
                  <a:gd name="T6" fmla="*/ 0 w 338"/>
                  <a:gd name="T7" fmla="*/ 189 h 314"/>
                  <a:gd name="T8" fmla="*/ 9 w 338"/>
                  <a:gd name="T9" fmla="*/ 106 h 314"/>
                  <a:gd name="T10" fmla="*/ 28 w 338"/>
                  <a:gd name="T11" fmla="*/ 88 h 314"/>
                  <a:gd name="T12" fmla="*/ 137 w 338"/>
                  <a:gd name="T13" fmla="*/ 42 h 314"/>
                  <a:gd name="T14" fmla="*/ 156 w 338"/>
                  <a:gd name="T15" fmla="*/ 24 h 314"/>
                  <a:gd name="T16" fmla="*/ 210 w 338"/>
                  <a:gd name="T17" fmla="*/ 6 h 314"/>
                  <a:gd name="T18" fmla="*/ 302 w 338"/>
                  <a:gd name="T19" fmla="*/ 97 h 314"/>
                  <a:gd name="T20" fmla="*/ 338 w 338"/>
                  <a:gd name="T21" fmla="*/ 225 h 314"/>
                  <a:gd name="T22" fmla="*/ 238 w 338"/>
                  <a:gd name="T23" fmla="*/ 289 h 314"/>
                  <a:gd name="T24" fmla="*/ 183 w 338"/>
                  <a:gd name="T25" fmla="*/ 298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38" h="314">
                    <a:moveTo>
                      <a:pt x="183" y="298"/>
                    </a:moveTo>
                    <a:cubicBezTo>
                      <a:pt x="139" y="314"/>
                      <a:pt x="103" y="305"/>
                      <a:pt x="64" y="280"/>
                    </a:cubicBezTo>
                    <a:cubicBezTo>
                      <a:pt x="47" y="255"/>
                      <a:pt x="31" y="237"/>
                      <a:pt x="9" y="216"/>
                    </a:cubicBezTo>
                    <a:cubicBezTo>
                      <a:pt x="6" y="207"/>
                      <a:pt x="0" y="198"/>
                      <a:pt x="0" y="189"/>
                    </a:cubicBezTo>
                    <a:cubicBezTo>
                      <a:pt x="0" y="161"/>
                      <a:pt x="2" y="133"/>
                      <a:pt x="9" y="106"/>
                    </a:cubicBezTo>
                    <a:cubicBezTo>
                      <a:pt x="11" y="98"/>
                      <a:pt x="20" y="92"/>
                      <a:pt x="28" y="88"/>
                    </a:cubicBezTo>
                    <a:cubicBezTo>
                      <a:pt x="52" y="76"/>
                      <a:pt x="110" y="52"/>
                      <a:pt x="137" y="42"/>
                    </a:cubicBezTo>
                    <a:cubicBezTo>
                      <a:pt x="143" y="36"/>
                      <a:pt x="148" y="28"/>
                      <a:pt x="156" y="24"/>
                    </a:cubicBezTo>
                    <a:cubicBezTo>
                      <a:pt x="173" y="16"/>
                      <a:pt x="210" y="6"/>
                      <a:pt x="210" y="6"/>
                    </a:cubicBezTo>
                    <a:cubicBezTo>
                      <a:pt x="310" y="17"/>
                      <a:pt x="318" y="0"/>
                      <a:pt x="302" y="97"/>
                    </a:cubicBezTo>
                    <a:cubicBezTo>
                      <a:pt x="309" y="155"/>
                      <a:pt x="308" y="180"/>
                      <a:pt x="338" y="225"/>
                    </a:cubicBezTo>
                    <a:cubicBezTo>
                      <a:pt x="324" y="298"/>
                      <a:pt x="314" y="278"/>
                      <a:pt x="238" y="289"/>
                    </a:cubicBezTo>
                    <a:cubicBezTo>
                      <a:pt x="201" y="301"/>
                      <a:pt x="220" y="298"/>
                      <a:pt x="183" y="298"/>
                    </a:cubicBezTo>
                    <a:close/>
                  </a:path>
                </a:pathLst>
              </a:custGeom>
              <a:solidFill>
                <a:srgbClr val="D2BC6C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449" name="Freeform 425"/>
              <p:cNvSpPr>
                <a:spLocks/>
              </p:cNvSpPr>
              <p:nvPr/>
            </p:nvSpPr>
            <p:spPr bwMode="auto">
              <a:xfrm>
                <a:off x="4830" y="12225"/>
                <a:ext cx="513" cy="96"/>
              </a:xfrm>
              <a:custGeom>
                <a:avLst/>
                <a:gdLst>
                  <a:gd name="T0" fmla="*/ 8 w 1064"/>
                  <a:gd name="T1" fmla="*/ 96 h 192"/>
                  <a:gd name="T2" fmla="*/ 56 w 1064"/>
                  <a:gd name="T3" fmla="*/ 48 h 192"/>
                  <a:gd name="T4" fmla="*/ 344 w 1064"/>
                  <a:gd name="T5" fmla="*/ 0 h 192"/>
                  <a:gd name="T6" fmla="*/ 728 w 1064"/>
                  <a:gd name="T7" fmla="*/ 48 h 192"/>
                  <a:gd name="T8" fmla="*/ 1064 w 1064"/>
                  <a:gd name="T9" fmla="*/ 192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64" h="192">
                    <a:moveTo>
                      <a:pt x="8" y="96"/>
                    </a:moveTo>
                    <a:cubicBezTo>
                      <a:pt x="4" y="80"/>
                      <a:pt x="0" y="64"/>
                      <a:pt x="56" y="48"/>
                    </a:cubicBezTo>
                    <a:cubicBezTo>
                      <a:pt x="112" y="32"/>
                      <a:pt x="232" y="0"/>
                      <a:pt x="344" y="0"/>
                    </a:cubicBezTo>
                    <a:cubicBezTo>
                      <a:pt x="456" y="0"/>
                      <a:pt x="608" y="16"/>
                      <a:pt x="728" y="48"/>
                    </a:cubicBezTo>
                    <a:cubicBezTo>
                      <a:pt x="848" y="80"/>
                      <a:pt x="956" y="136"/>
                      <a:pt x="1064" y="192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</p:grpSp>
        <p:grpSp>
          <p:nvGrpSpPr>
            <p:cNvPr id="1600" name="Group 576"/>
            <p:cNvGrpSpPr>
              <a:grpSpLocks/>
            </p:cNvGrpSpPr>
            <p:nvPr/>
          </p:nvGrpSpPr>
          <p:grpSpPr bwMode="auto">
            <a:xfrm>
              <a:off x="19414187" y="11408412"/>
              <a:ext cx="2806976" cy="990600"/>
              <a:chOff x="2493" y="9959"/>
              <a:chExt cx="2148" cy="816"/>
            </a:xfrm>
          </p:grpSpPr>
          <p:sp>
            <p:nvSpPr>
              <p:cNvPr id="1601" name="Text Box 577"/>
              <p:cNvSpPr txBox="1">
                <a:spLocks noChangeArrowheads="1"/>
              </p:cNvSpPr>
              <p:nvPr/>
            </p:nvSpPr>
            <p:spPr bwMode="auto">
              <a:xfrm>
                <a:off x="2493" y="9959"/>
                <a:ext cx="2148" cy="2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0"/>
                  </a:spcBef>
                </a:pPr>
                <a:endParaRPr lang="de-DE" altLang="de-DE" sz="1400" baseline="0" dirty="0">
                  <a:solidFill>
                    <a:schemeClr val="tx1"/>
                  </a:solidFill>
                  <a:latin typeface="Verdana" pitchFamily="34" charset="0"/>
                  <a:cs typeface="Arial" charset="0"/>
                </a:endParaRPr>
              </a:p>
            </p:txBody>
          </p:sp>
          <p:sp>
            <p:nvSpPr>
              <p:cNvPr id="1602" name="Freeform 578"/>
              <p:cNvSpPr>
                <a:spLocks/>
              </p:cNvSpPr>
              <p:nvPr/>
            </p:nvSpPr>
            <p:spPr bwMode="auto">
              <a:xfrm>
                <a:off x="2589" y="10295"/>
                <a:ext cx="1680" cy="240"/>
              </a:xfrm>
              <a:custGeom>
                <a:avLst/>
                <a:gdLst>
                  <a:gd name="T0" fmla="*/ 0 w 2496"/>
                  <a:gd name="T1" fmla="*/ 336 h 336"/>
                  <a:gd name="T2" fmla="*/ 1920 w 2496"/>
                  <a:gd name="T3" fmla="*/ 0 h 336"/>
                  <a:gd name="T4" fmla="*/ 2496 w 2496"/>
                  <a:gd name="T5" fmla="*/ 336 h 3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96" h="336">
                    <a:moveTo>
                      <a:pt x="0" y="336"/>
                    </a:moveTo>
                    <a:cubicBezTo>
                      <a:pt x="752" y="168"/>
                      <a:pt x="1504" y="0"/>
                      <a:pt x="1920" y="0"/>
                    </a:cubicBezTo>
                    <a:cubicBezTo>
                      <a:pt x="2336" y="0"/>
                      <a:pt x="2400" y="280"/>
                      <a:pt x="2496" y="336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603" name="Oval 579"/>
              <p:cNvSpPr>
                <a:spLocks noChangeArrowheads="1"/>
              </p:cNvSpPr>
              <p:nvPr/>
            </p:nvSpPr>
            <p:spPr bwMode="auto">
              <a:xfrm>
                <a:off x="2685" y="10439"/>
                <a:ext cx="96" cy="96"/>
              </a:xfrm>
              <a:prstGeom prst="ellipse">
                <a:avLst/>
              </a:prstGeom>
              <a:solidFill>
                <a:srgbClr val="800000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de-DE"/>
              </a:p>
            </p:txBody>
          </p:sp>
          <p:sp>
            <p:nvSpPr>
              <p:cNvPr id="1604" name="Oval 580"/>
              <p:cNvSpPr>
                <a:spLocks noChangeArrowheads="1"/>
              </p:cNvSpPr>
              <p:nvPr/>
            </p:nvSpPr>
            <p:spPr bwMode="auto">
              <a:xfrm>
                <a:off x="2925" y="10391"/>
                <a:ext cx="96" cy="96"/>
              </a:xfrm>
              <a:prstGeom prst="ellipse">
                <a:avLst/>
              </a:prstGeom>
              <a:solidFill>
                <a:srgbClr val="800000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de-DE"/>
              </a:p>
            </p:txBody>
          </p:sp>
          <p:sp>
            <p:nvSpPr>
              <p:cNvPr id="1605" name="Oval 581"/>
              <p:cNvSpPr>
                <a:spLocks noChangeArrowheads="1"/>
              </p:cNvSpPr>
              <p:nvPr/>
            </p:nvSpPr>
            <p:spPr bwMode="auto">
              <a:xfrm>
                <a:off x="3213" y="10343"/>
                <a:ext cx="96" cy="96"/>
              </a:xfrm>
              <a:prstGeom prst="ellipse">
                <a:avLst/>
              </a:prstGeom>
              <a:solidFill>
                <a:srgbClr val="800000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de-DE"/>
              </a:p>
            </p:txBody>
          </p:sp>
          <p:sp>
            <p:nvSpPr>
              <p:cNvPr id="1606" name="Oval 582"/>
              <p:cNvSpPr>
                <a:spLocks noChangeArrowheads="1"/>
              </p:cNvSpPr>
              <p:nvPr/>
            </p:nvSpPr>
            <p:spPr bwMode="auto">
              <a:xfrm>
                <a:off x="3501" y="10295"/>
                <a:ext cx="96" cy="96"/>
              </a:xfrm>
              <a:prstGeom prst="ellipse">
                <a:avLst/>
              </a:prstGeom>
              <a:solidFill>
                <a:srgbClr val="800000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de-DE"/>
              </a:p>
            </p:txBody>
          </p:sp>
          <p:sp>
            <p:nvSpPr>
              <p:cNvPr id="1607" name="Oval 583"/>
              <p:cNvSpPr>
                <a:spLocks noChangeArrowheads="1"/>
              </p:cNvSpPr>
              <p:nvPr/>
            </p:nvSpPr>
            <p:spPr bwMode="auto">
              <a:xfrm>
                <a:off x="3789" y="10247"/>
                <a:ext cx="96" cy="96"/>
              </a:xfrm>
              <a:prstGeom prst="ellipse">
                <a:avLst/>
              </a:prstGeom>
              <a:solidFill>
                <a:srgbClr val="800000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de-DE"/>
              </a:p>
            </p:txBody>
          </p:sp>
          <p:sp>
            <p:nvSpPr>
              <p:cNvPr id="1608" name="Oval 584"/>
              <p:cNvSpPr>
                <a:spLocks noChangeArrowheads="1"/>
              </p:cNvSpPr>
              <p:nvPr/>
            </p:nvSpPr>
            <p:spPr bwMode="auto">
              <a:xfrm>
                <a:off x="4077" y="10343"/>
                <a:ext cx="96" cy="96"/>
              </a:xfrm>
              <a:prstGeom prst="ellipse">
                <a:avLst/>
              </a:prstGeom>
              <a:solidFill>
                <a:srgbClr val="800000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de-DE"/>
              </a:p>
            </p:txBody>
          </p:sp>
          <p:sp>
            <p:nvSpPr>
              <p:cNvPr id="1609" name="Oval 585"/>
              <p:cNvSpPr>
                <a:spLocks noChangeArrowheads="1"/>
              </p:cNvSpPr>
              <p:nvPr/>
            </p:nvSpPr>
            <p:spPr bwMode="auto">
              <a:xfrm>
                <a:off x="4221" y="10487"/>
                <a:ext cx="96" cy="96"/>
              </a:xfrm>
              <a:prstGeom prst="ellipse">
                <a:avLst/>
              </a:prstGeom>
              <a:solidFill>
                <a:srgbClr val="800000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de-DE"/>
              </a:p>
            </p:txBody>
          </p:sp>
          <p:sp>
            <p:nvSpPr>
              <p:cNvPr id="1610" name="Freeform 586"/>
              <p:cNvSpPr>
                <a:spLocks/>
              </p:cNvSpPr>
              <p:nvPr/>
            </p:nvSpPr>
            <p:spPr bwMode="auto">
              <a:xfrm>
                <a:off x="2781" y="10487"/>
                <a:ext cx="1440" cy="288"/>
              </a:xfrm>
              <a:custGeom>
                <a:avLst/>
                <a:gdLst>
                  <a:gd name="T0" fmla="*/ 0 w 1488"/>
                  <a:gd name="T1" fmla="*/ 0 h 248"/>
                  <a:gd name="T2" fmla="*/ 576 w 1488"/>
                  <a:gd name="T3" fmla="*/ 240 h 248"/>
                  <a:gd name="T4" fmla="*/ 1488 w 1488"/>
                  <a:gd name="T5" fmla="*/ 48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488" h="248">
                    <a:moveTo>
                      <a:pt x="0" y="0"/>
                    </a:moveTo>
                    <a:cubicBezTo>
                      <a:pt x="164" y="116"/>
                      <a:pt x="328" y="232"/>
                      <a:pt x="576" y="240"/>
                    </a:cubicBezTo>
                    <a:cubicBezTo>
                      <a:pt x="824" y="248"/>
                      <a:pt x="1156" y="148"/>
                      <a:pt x="1488" y="48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611" name="Freeform 587"/>
              <p:cNvSpPr>
                <a:spLocks/>
              </p:cNvSpPr>
              <p:nvPr/>
            </p:nvSpPr>
            <p:spPr bwMode="auto">
              <a:xfrm>
                <a:off x="3021" y="10391"/>
                <a:ext cx="1104" cy="200"/>
              </a:xfrm>
              <a:custGeom>
                <a:avLst/>
                <a:gdLst>
                  <a:gd name="T0" fmla="*/ 0 w 1104"/>
                  <a:gd name="T1" fmla="*/ 48 h 200"/>
                  <a:gd name="T2" fmla="*/ 384 w 1104"/>
                  <a:gd name="T3" fmla="*/ 192 h 200"/>
                  <a:gd name="T4" fmla="*/ 1104 w 1104"/>
                  <a:gd name="T5" fmla="*/ 0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04" h="200">
                    <a:moveTo>
                      <a:pt x="0" y="48"/>
                    </a:moveTo>
                    <a:cubicBezTo>
                      <a:pt x="100" y="124"/>
                      <a:pt x="200" y="200"/>
                      <a:pt x="384" y="192"/>
                    </a:cubicBezTo>
                    <a:cubicBezTo>
                      <a:pt x="568" y="184"/>
                      <a:pt x="836" y="92"/>
                      <a:pt x="1104" y="0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612" name="Freeform 588"/>
              <p:cNvSpPr>
                <a:spLocks/>
              </p:cNvSpPr>
              <p:nvPr/>
            </p:nvSpPr>
            <p:spPr bwMode="auto">
              <a:xfrm>
                <a:off x="3309" y="10343"/>
                <a:ext cx="672" cy="104"/>
              </a:xfrm>
              <a:custGeom>
                <a:avLst/>
                <a:gdLst>
                  <a:gd name="T0" fmla="*/ 0 w 672"/>
                  <a:gd name="T1" fmla="*/ 48 h 104"/>
                  <a:gd name="T2" fmla="*/ 240 w 672"/>
                  <a:gd name="T3" fmla="*/ 96 h 104"/>
                  <a:gd name="T4" fmla="*/ 672 w 672"/>
                  <a:gd name="T5" fmla="*/ 0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72" h="104">
                    <a:moveTo>
                      <a:pt x="0" y="48"/>
                    </a:moveTo>
                    <a:cubicBezTo>
                      <a:pt x="64" y="76"/>
                      <a:pt x="128" y="104"/>
                      <a:pt x="240" y="96"/>
                    </a:cubicBezTo>
                    <a:cubicBezTo>
                      <a:pt x="352" y="88"/>
                      <a:pt x="512" y="44"/>
                      <a:pt x="672" y="0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</p:grpSp>
        <p:sp>
          <p:nvSpPr>
            <p:cNvPr id="3" name="TextBox 2"/>
            <p:cNvSpPr txBox="1"/>
            <p:nvPr/>
          </p:nvSpPr>
          <p:spPr>
            <a:xfrm>
              <a:off x="15061414" y="9318657"/>
              <a:ext cx="3358458" cy="638293"/>
            </a:xfrm>
            <a:prstGeom prst="rect">
              <a:avLst/>
            </a:prstGeom>
            <a:noFill/>
            <a:ln w="63500">
              <a:noFill/>
              <a:prstDash val="dash"/>
            </a:ln>
          </p:spPr>
          <p:txBody>
            <a:bodyPr wrap="square" lIns="288000" rIns="288000" bIns="180000" rtlCol="0">
              <a:spAutoFit/>
            </a:bodyPr>
            <a:lstStyle/>
            <a:p>
              <a:r>
                <a:rPr lang="de-DE" sz="4000" spc="200" dirty="0" smtClean="0"/>
                <a:t>SIMULATION</a:t>
              </a: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23018298" y="9354661"/>
              <a:ext cx="3358458" cy="638293"/>
            </a:xfrm>
            <a:prstGeom prst="rect">
              <a:avLst/>
            </a:prstGeom>
            <a:noFill/>
            <a:ln w="63500">
              <a:noFill/>
              <a:prstDash val="dash"/>
            </a:ln>
          </p:spPr>
          <p:txBody>
            <a:bodyPr wrap="square" lIns="288000" rIns="288000" bIns="180000" rtlCol="0">
              <a:spAutoFit/>
            </a:bodyPr>
            <a:lstStyle/>
            <a:p>
              <a:r>
                <a:rPr lang="de-DE" sz="4000" spc="200" dirty="0" smtClean="0"/>
                <a:t>EMPIRICAL</a:t>
              </a: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19727815" y="11381112"/>
              <a:ext cx="2955778" cy="535701"/>
            </a:xfrm>
            <a:prstGeom prst="rect">
              <a:avLst/>
            </a:prstGeom>
            <a:noFill/>
            <a:ln w="63500">
              <a:noFill/>
              <a:prstDash val="dash"/>
            </a:ln>
          </p:spPr>
          <p:txBody>
            <a:bodyPr wrap="square" lIns="288000" rIns="288000" bIns="180000" rtlCol="0">
              <a:spAutoFit/>
            </a:bodyPr>
            <a:lstStyle/>
            <a:p>
              <a:r>
                <a:rPr lang="de-DE" sz="2000" baseline="0" dirty="0" smtClean="0">
                  <a:solidFill>
                    <a:schemeClr val="tx1"/>
                  </a:solidFill>
                </a:rPr>
                <a:t>Pressure</a:t>
              </a:r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22990479" y="10475647"/>
              <a:ext cx="4199699" cy="1061486"/>
            </a:xfrm>
            <a:prstGeom prst="rect">
              <a:avLst/>
            </a:prstGeom>
            <a:noFill/>
            <a:ln w="63500">
              <a:noFill/>
              <a:prstDash val="dash"/>
            </a:ln>
          </p:spPr>
          <p:txBody>
            <a:bodyPr wrap="square" lIns="288000" rIns="288000" bIns="180000" rtlCol="0">
              <a:spAutoFit/>
            </a:bodyPr>
            <a:lstStyle/>
            <a:p>
              <a:r>
                <a:rPr lang="de-DE" sz="2500" baseline="0" dirty="0" smtClean="0">
                  <a:solidFill>
                    <a:schemeClr val="tx1"/>
                  </a:solidFill>
                </a:rPr>
                <a:t>Celerity (c</a:t>
              </a:r>
              <a:r>
                <a:rPr lang="de-DE" sz="2500" dirty="0" smtClean="0">
                  <a:solidFill>
                    <a:schemeClr val="tx1"/>
                  </a:solidFill>
                </a:rPr>
                <a:t>ph</a:t>
              </a:r>
              <a:r>
                <a:rPr lang="de-DE" sz="2500" baseline="0" dirty="0" smtClean="0">
                  <a:solidFill>
                    <a:schemeClr val="tx1"/>
                  </a:solidFill>
                </a:rPr>
                <a:t>) 	</a:t>
              </a:r>
              <a:r>
                <a:rPr lang="de-DE" sz="2200" b="0" baseline="0" dirty="0" smtClean="0">
                  <a:solidFill>
                    <a:schemeClr val="tx1"/>
                  </a:solidFill>
                </a:rPr>
                <a:t>Coleman &amp; Melville 1994 </a:t>
              </a:r>
            </a:p>
            <a:p>
              <a:pPr>
                <a:spcBef>
                  <a:spcPts val="500"/>
                </a:spcBef>
              </a:pPr>
              <a:r>
                <a:rPr lang="de-DE" sz="2500" baseline="0" dirty="0" smtClean="0">
                  <a:solidFill>
                    <a:schemeClr val="tx1"/>
                  </a:solidFill>
                </a:rPr>
                <a:t>Permeability</a:t>
              </a:r>
              <a:r>
                <a:rPr lang="de-DE" sz="2500" baseline="0" dirty="0">
                  <a:solidFill>
                    <a:schemeClr val="tx1"/>
                  </a:solidFill>
                </a:rPr>
                <a:t>	</a:t>
              </a:r>
              <a:r>
                <a:rPr lang="de-DE" sz="2200" b="0" baseline="0" dirty="0" smtClean="0">
                  <a:solidFill>
                    <a:schemeClr val="tx1"/>
                  </a:solidFill>
                </a:rPr>
                <a:t>Gangi 1985</a:t>
              </a:r>
            </a:p>
          </p:txBody>
        </p:sp>
        <p:cxnSp>
          <p:nvCxnSpPr>
            <p:cNvPr id="10" name="Straight Arrow Connector 9"/>
            <p:cNvCxnSpPr/>
            <p:nvPr/>
          </p:nvCxnSpPr>
          <p:spPr bwMode="auto">
            <a:xfrm>
              <a:off x="21251045" y="10252293"/>
              <a:ext cx="1871953" cy="445355"/>
            </a:xfrm>
            <a:prstGeom prst="straightConnector1">
              <a:avLst/>
            </a:prstGeom>
            <a:solidFill>
              <a:schemeClr val="bg1"/>
            </a:solidFill>
            <a:ln w="57150" cap="flat" cmpd="sng" algn="ctr">
              <a:solidFill>
                <a:srgbClr val="7FA5CF"/>
              </a:solidFill>
              <a:prstDash val="dash"/>
              <a:round/>
              <a:headEnd type="none" w="med" len="med"/>
              <a:tailEnd type="arrow"/>
            </a:ln>
            <a:effectLst/>
          </p:spPr>
        </p:cxnSp>
        <p:sp>
          <p:nvSpPr>
            <p:cNvPr id="12" name="Rectangle 11"/>
            <p:cNvSpPr/>
            <p:nvPr/>
          </p:nvSpPr>
          <p:spPr>
            <a:xfrm>
              <a:off x="14652722" y="9930771"/>
              <a:ext cx="2986908" cy="101566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de-DE" altLang="de-DE" sz="2000" baseline="0" dirty="0" smtClean="0">
                  <a:solidFill>
                    <a:srgbClr val="C00000"/>
                  </a:solidFill>
                  <a:cs typeface="Arial" charset="0"/>
                </a:rPr>
                <a:t>Input</a:t>
              </a:r>
              <a:r>
                <a:rPr lang="de-DE" altLang="de-DE" sz="2000" baseline="0" dirty="0" smtClean="0">
                  <a:solidFill>
                    <a:schemeClr val="tx1"/>
                  </a:solidFill>
                  <a:cs typeface="Arial" charset="0"/>
                </a:rPr>
                <a:t>: 	</a:t>
              </a:r>
            </a:p>
            <a:p>
              <a:pPr>
                <a:spcBef>
                  <a:spcPct val="0"/>
                </a:spcBef>
              </a:pPr>
              <a:r>
                <a:rPr lang="de-DE" altLang="de-DE" sz="2000" baseline="0" dirty="0" smtClean="0">
                  <a:solidFill>
                    <a:schemeClr val="tx1"/>
                  </a:solidFill>
                  <a:cs typeface="Arial" charset="0"/>
                </a:rPr>
                <a:t>Bottom Water Velocity (U)</a:t>
              </a:r>
              <a:endParaRPr lang="de-DE" altLang="de-DE" sz="2000" baseline="0" dirty="0">
                <a:solidFill>
                  <a:schemeClr val="tx1"/>
                </a:solidFill>
                <a:cs typeface="Arial" charset="0"/>
              </a:endParaRPr>
            </a:p>
            <a:p>
              <a:pPr>
                <a:spcBef>
                  <a:spcPct val="0"/>
                </a:spcBef>
              </a:pPr>
              <a:r>
                <a:rPr lang="de-DE" altLang="de-DE" sz="2000" baseline="0" dirty="0" smtClean="0">
                  <a:solidFill>
                    <a:schemeClr val="tx1"/>
                  </a:solidFill>
                  <a:cs typeface="Arial" charset="0"/>
                </a:rPr>
                <a:t>Bedform Topography</a:t>
              </a:r>
            </a:p>
          </p:txBody>
        </p:sp>
        <p:cxnSp>
          <p:nvCxnSpPr>
            <p:cNvPr id="102" name="Straight Arrow Connector 101"/>
            <p:cNvCxnSpPr/>
            <p:nvPr/>
          </p:nvCxnSpPr>
          <p:spPr bwMode="auto">
            <a:xfrm flipH="1">
              <a:off x="21780090" y="11245260"/>
              <a:ext cx="1238209" cy="692443"/>
            </a:xfrm>
            <a:prstGeom prst="straightConnector1">
              <a:avLst/>
            </a:prstGeom>
            <a:solidFill>
              <a:schemeClr val="bg1"/>
            </a:solidFill>
            <a:ln w="57150" cap="flat" cmpd="sng" algn="ctr">
              <a:solidFill>
                <a:srgbClr val="7FA5CF"/>
              </a:solidFill>
              <a:prstDash val="dash"/>
              <a:round/>
              <a:headEnd type="none" w="med" len="med"/>
              <a:tailEnd type="arrow"/>
            </a:ln>
            <a:effectLst/>
          </p:spPr>
        </p:cxnSp>
        <p:sp>
          <p:nvSpPr>
            <p:cNvPr id="107" name="TextBox 106"/>
            <p:cNvSpPr txBox="1"/>
            <p:nvPr/>
          </p:nvSpPr>
          <p:spPr>
            <a:xfrm>
              <a:off x="19439830" y="9474629"/>
              <a:ext cx="2955778" cy="535701"/>
            </a:xfrm>
            <a:prstGeom prst="rect">
              <a:avLst/>
            </a:prstGeom>
            <a:noFill/>
            <a:ln w="63500">
              <a:noFill/>
              <a:prstDash val="dash"/>
            </a:ln>
          </p:spPr>
          <p:txBody>
            <a:bodyPr wrap="square" lIns="288000" rIns="288000" bIns="180000" rtlCol="0">
              <a:spAutoFit/>
            </a:bodyPr>
            <a:lstStyle/>
            <a:p>
              <a:r>
                <a:rPr lang="de-DE" sz="2000" baseline="0" dirty="0" smtClean="0">
                  <a:solidFill>
                    <a:schemeClr val="tx1"/>
                  </a:solidFill>
                </a:rPr>
                <a:t>Bed Shear Stress</a:t>
              </a:r>
            </a:p>
          </p:txBody>
        </p:sp>
        <p:cxnSp>
          <p:nvCxnSpPr>
            <p:cNvPr id="109" name="Straight Arrow Connector 108"/>
            <p:cNvCxnSpPr/>
            <p:nvPr/>
          </p:nvCxnSpPr>
          <p:spPr bwMode="auto">
            <a:xfrm flipV="1">
              <a:off x="17977907" y="10341997"/>
              <a:ext cx="1353088" cy="970329"/>
            </a:xfrm>
            <a:prstGeom prst="straightConnector1">
              <a:avLst/>
            </a:prstGeom>
            <a:solidFill>
              <a:schemeClr val="bg1"/>
            </a:solidFill>
            <a:ln w="57150" cap="flat" cmpd="sng" algn="ctr">
              <a:solidFill>
                <a:srgbClr val="7FA5CF"/>
              </a:solidFill>
              <a:prstDash val="dash"/>
              <a:round/>
              <a:headEnd type="none" w="med" len="med"/>
              <a:tailEnd type="arrow"/>
            </a:ln>
            <a:effectLst/>
          </p:spPr>
        </p:cxnSp>
        <p:cxnSp>
          <p:nvCxnSpPr>
            <p:cNvPr id="112" name="Straight Arrow Connector 111"/>
            <p:cNvCxnSpPr/>
            <p:nvPr/>
          </p:nvCxnSpPr>
          <p:spPr bwMode="auto">
            <a:xfrm>
              <a:off x="17922824" y="11442019"/>
              <a:ext cx="1452897" cy="316017"/>
            </a:xfrm>
            <a:prstGeom prst="straightConnector1">
              <a:avLst/>
            </a:prstGeom>
            <a:solidFill>
              <a:schemeClr val="bg1"/>
            </a:solidFill>
            <a:ln w="57150" cap="flat" cmpd="sng" algn="ctr">
              <a:solidFill>
                <a:srgbClr val="7FA5CF"/>
              </a:solidFill>
              <a:prstDash val="dash"/>
              <a:round/>
              <a:headEnd type="none" w="med" len="med"/>
              <a:tailEnd type="arrow"/>
            </a:ln>
            <a:effectLst/>
          </p:spPr>
        </p:cxnSp>
        <p:sp>
          <p:nvSpPr>
            <p:cNvPr id="106" name="Rectangle 105"/>
            <p:cNvSpPr/>
            <p:nvPr/>
          </p:nvSpPr>
          <p:spPr>
            <a:xfrm>
              <a:off x="22935397" y="10042268"/>
              <a:ext cx="1929567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ct val="0"/>
                </a:spcBef>
              </a:pPr>
              <a:r>
                <a:rPr lang="de-DE" altLang="de-DE" sz="2000" baseline="0" dirty="0" smtClean="0">
                  <a:solidFill>
                    <a:srgbClr val="C00000"/>
                  </a:solidFill>
                  <a:cs typeface="Arial" charset="0"/>
                </a:rPr>
                <a:t>Input</a:t>
              </a:r>
              <a:r>
                <a:rPr lang="de-DE" altLang="de-DE" sz="2000" baseline="0" dirty="0" smtClean="0">
                  <a:solidFill>
                    <a:schemeClr val="tx1"/>
                  </a:solidFill>
                  <a:cs typeface="Arial" charset="0"/>
                </a:rPr>
                <a:t>: Grain Size</a:t>
              </a:r>
              <a:endParaRPr lang="de-DE" altLang="de-DE" sz="2000" baseline="0" dirty="0">
                <a:solidFill>
                  <a:schemeClr val="tx1"/>
                </a:solidFill>
                <a:cs typeface="Arial" charset="0"/>
              </a:endParaRPr>
            </a:p>
          </p:txBody>
        </p:sp>
        <p:sp>
          <p:nvSpPr>
            <p:cNvPr id="110" name="TextBox 109"/>
            <p:cNvSpPr txBox="1"/>
            <p:nvPr/>
          </p:nvSpPr>
          <p:spPr>
            <a:xfrm rot="20016908">
              <a:off x="21790607" y="11626935"/>
              <a:ext cx="1090284" cy="566479"/>
            </a:xfrm>
            <a:prstGeom prst="rect">
              <a:avLst/>
            </a:prstGeom>
            <a:noFill/>
            <a:ln w="63500">
              <a:noFill/>
              <a:prstDash val="dash"/>
            </a:ln>
          </p:spPr>
          <p:txBody>
            <a:bodyPr wrap="square" lIns="288000" rIns="288000" bIns="180000" rtlCol="0">
              <a:spAutoFit/>
            </a:bodyPr>
            <a:lstStyle/>
            <a:p>
              <a:r>
                <a:rPr lang="de-DE" sz="2200" baseline="0" dirty="0" smtClean="0">
                  <a:solidFill>
                    <a:schemeClr val="tx1"/>
                  </a:solidFill>
                </a:rPr>
                <a:t>Darcy</a:t>
              </a:r>
            </a:p>
          </p:txBody>
        </p:sp>
      </p:grpSp>
      <p:sp>
        <p:nvSpPr>
          <p:cNvPr id="1592" name="Rectangle 568"/>
          <p:cNvSpPr>
            <a:spLocks noChangeArrowheads="1"/>
          </p:cNvSpPr>
          <p:nvPr/>
        </p:nvSpPr>
        <p:spPr bwMode="auto">
          <a:xfrm>
            <a:off x="1401826" y="13934766"/>
            <a:ext cx="9772493" cy="3456384"/>
          </a:xfrm>
          <a:prstGeom prst="rect">
            <a:avLst/>
          </a:prstGeom>
          <a:solidFill>
            <a:srgbClr val="A7C3E1">
              <a:alpha val="38000"/>
            </a:srgbClr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wrap="square" anchor="ctr">
            <a:spAutoFit/>
          </a:bodyPr>
          <a:lstStyle/>
          <a:p>
            <a:endParaRPr lang="de-DE"/>
          </a:p>
        </p:txBody>
      </p:sp>
      <p:sp>
        <p:nvSpPr>
          <p:cNvPr id="1033" name="Text Box 1"/>
          <p:cNvSpPr txBox="1">
            <a:spLocks noChangeArrowheads="1"/>
          </p:cNvSpPr>
          <p:nvPr/>
        </p:nvSpPr>
        <p:spPr bwMode="auto">
          <a:xfrm>
            <a:off x="3617913" y="2889588"/>
            <a:ext cx="22964775" cy="64726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spcBef>
                <a:spcPct val="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8229600" algn="l"/>
                <a:tab pos="9144000" algn="l"/>
                <a:tab pos="10058400" algn="l"/>
                <a:tab pos="10134600" algn="l"/>
                <a:tab pos="10858500" algn="l"/>
                <a:tab pos="11582400" algn="l"/>
                <a:tab pos="12306300" algn="l"/>
                <a:tab pos="13030200" algn="l"/>
                <a:tab pos="13754100" algn="l"/>
                <a:tab pos="14478000" algn="l"/>
                <a:tab pos="15201900" algn="l"/>
                <a:tab pos="15925800" algn="l"/>
                <a:tab pos="16649700" algn="l"/>
                <a:tab pos="17373600" algn="l"/>
                <a:tab pos="18097500" algn="l"/>
                <a:tab pos="18821400" algn="l"/>
                <a:tab pos="19545300" algn="l"/>
                <a:tab pos="20269200" algn="l"/>
              </a:tabLst>
              <a:defRPr sz="3000">
                <a:solidFill>
                  <a:srgbClr val="000000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8229600" algn="l"/>
                <a:tab pos="9144000" algn="l"/>
                <a:tab pos="10058400" algn="l"/>
                <a:tab pos="10134600" algn="l"/>
                <a:tab pos="10858500" algn="l"/>
                <a:tab pos="11582400" algn="l"/>
                <a:tab pos="12306300" algn="l"/>
                <a:tab pos="13030200" algn="l"/>
                <a:tab pos="13754100" algn="l"/>
                <a:tab pos="14478000" algn="l"/>
                <a:tab pos="15201900" algn="l"/>
                <a:tab pos="15925800" algn="l"/>
                <a:tab pos="16649700" algn="l"/>
                <a:tab pos="17373600" algn="l"/>
                <a:tab pos="18097500" algn="l"/>
                <a:tab pos="18821400" algn="l"/>
                <a:tab pos="19545300" algn="l"/>
                <a:tab pos="20269200" algn="l"/>
              </a:tabLst>
              <a:defRPr sz="3000">
                <a:solidFill>
                  <a:srgbClr val="000000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8229600" algn="l"/>
                <a:tab pos="9144000" algn="l"/>
                <a:tab pos="10058400" algn="l"/>
                <a:tab pos="10134600" algn="l"/>
                <a:tab pos="10858500" algn="l"/>
                <a:tab pos="11582400" algn="l"/>
                <a:tab pos="12306300" algn="l"/>
                <a:tab pos="13030200" algn="l"/>
                <a:tab pos="13754100" algn="l"/>
                <a:tab pos="14478000" algn="l"/>
                <a:tab pos="15201900" algn="l"/>
                <a:tab pos="15925800" algn="l"/>
                <a:tab pos="16649700" algn="l"/>
                <a:tab pos="17373600" algn="l"/>
                <a:tab pos="18097500" algn="l"/>
                <a:tab pos="18821400" algn="l"/>
                <a:tab pos="19545300" algn="l"/>
                <a:tab pos="20269200" algn="l"/>
              </a:tabLst>
              <a:defRPr sz="3000">
                <a:solidFill>
                  <a:srgbClr val="000000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8229600" algn="l"/>
                <a:tab pos="9144000" algn="l"/>
                <a:tab pos="10058400" algn="l"/>
                <a:tab pos="10134600" algn="l"/>
                <a:tab pos="10858500" algn="l"/>
                <a:tab pos="11582400" algn="l"/>
                <a:tab pos="12306300" algn="l"/>
                <a:tab pos="13030200" algn="l"/>
                <a:tab pos="13754100" algn="l"/>
                <a:tab pos="14478000" algn="l"/>
                <a:tab pos="15201900" algn="l"/>
                <a:tab pos="15925800" algn="l"/>
                <a:tab pos="16649700" algn="l"/>
                <a:tab pos="17373600" algn="l"/>
                <a:tab pos="18097500" algn="l"/>
                <a:tab pos="18821400" algn="l"/>
                <a:tab pos="19545300" algn="l"/>
                <a:tab pos="20269200" algn="l"/>
              </a:tabLst>
              <a:defRPr sz="3000">
                <a:solidFill>
                  <a:srgbClr val="000000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8229600" algn="l"/>
                <a:tab pos="9144000" algn="l"/>
                <a:tab pos="10058400" algn="l"/>
                <a:tab pos="10134600" algn="l"/>
                <a:tab pos="10858500" algn="l"/>
                <a:tab pos="11582400" algn="l"/>
                <a:tab pos="12306300" algn="l"/>
                <a:tab pos="13030200" algn="l"/>
                <a:tab pos="13754100" algn="l"/>
                <a:tab pos="14478000" algn="l"/>
                <a:tab pos="15201900" algn="l"/>
                <a:tab pos="15925800" algn="l"/>
                <a:tab pos="16649700" algn="l"/>
                <a:tab pos="17373600" algn="l"/>
                <a:tab pos="18097500" algn="l"/>
                <a:tab pos="18821400" algn="l"/>
                <a:tab pos="19545300" algn="l"/>
                <a:tab pos="20269200" algn="l"/>
              </a:tabLst>
              <a:defRPr sz="3000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8229600" algn="l"/>
                <a:tab pos="9144000" algn="l"/>
                <a:tab pos="10058400" algn="l"/>
                <a:tab pos="10134600" algn="l"/>
                <a:tab pos="10858500" algn="l"/>
                <a:tab pos="11582400" algn="l"/>
                <a:tab pos="12306300" algn="l"/>
                <a:tab pos="13030200" algn="l"/>
                <a:tab pos="13754100" algn="l"/>
                <a:tab pos="14478000" algn="l"/>
                <a:tab pos="15201900" algn="l"/>
                <a:tab pos="15925800" algn="l"/>
                <a:tab pos="16649700" algn="l"/>
                <a:tab pos="17373600" algn="l"/>
                <a:tab pos="18097500" algn="l"/>
                <a:tab pos="18821400" algn="l"/>
                <a:tab pos="19545300" algn="l"/>
                <a:tab pos="20269200" algn="l"/>
              </a:tabLst>
              <a:defRPr sz="3000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8229600" algn="l"/>
                <a:tab pos="9144000" algn="l"/>
                <a:tab pos="10058400" algn="l"/>
                <a:tab pos="10134600" algn="l"/>
                <a:tab pos="10858500" algn="l"/>
                <a:tab pos="11582400" algn="l"/>
                <a:tab pos="12306300" algn="l"/>
                <a:tab pos="13030200" algn="l"/>
                <a:tab pos="13754100" algn="l"/>
                <a:tab pos="14478000" algn="l"/>
                <a:tab pos="15201900" algn="l"/>
                <a:tab pos="15925800" algn="l"/>
                <a:tab pos="16649700" algn="l"/>
                <a:tab pos="17373600" algn="l"/>
                <a:tab pos="18097500" algn="l"/>
                <a:tab pos="18821400" algn="l"/>
                <a:tab pos="19545300" algn="l"/>
                <a:tab pos="20269200" algn="l"/>
              </a:tabLst>
              <a:defRPr sz="3000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8229600" algn="l"/>
                <a:tab pos="9144000" algn="l"/>
                <a:tab pos="10058400" algn="l"/>
                <a:tab pos="10134600" algn="l"/>
                <a:tab pos="10858500" algn="l"/>
                <a:tab pos="11582400" algn="l"/>
                <a:tab pos="12306300" algn="l"/>
                <a:tab pos="13030200" algn="l"/>
                <a:tab pos="13754100" algn="l"/>
                <a:tab pos="14478000" algn="l"/>
                <a:tab pos="15201900" algn="l"/>
                <a:tab pos="15925800" algn="l"/>
                <a:tab pos="16649700" algn="l"/>
                <a:tab pos="17373600" algn="l"/>
                <a:tab pos="18097500" algn="l"/>
                <a:tab pos="18821400" algn="l"/>
                <a:tab pos="19545300" algn="l"/>
                <a:tab pos="20269200" algn="l"/>
              </a:tabLst>
              <a:defRPr sz="3000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8229600" algn="l"/>
                <a:tab pos="9144000" algn="l"/>
                <a:tab pos="10058400" algn="l"/>
                <a:tab pos="10134600" algn="l"/>
                <a:tab pos="10858500" algn="l"/>
                <a:tab pos="11582400" algn="l"/>
                <a:tab pos="12306300" algn="l"/>
                <a:tab pos="13030200" algn="l"/>
                <a:tab pos="13754100" algn="l"/>
                <a:tab pos="14478000" algn="l"/>
                <a:tab pos="15201900" algn="l"/>
                <a:tab pos="15925800" algn="l"/>
                <a:tab pos="16649700" algn="l"/>
                <a:tab pos="17373600" algn="l"/>
                <a:tab pos="18097500" algn="l"/>
                <a:tab pos="18821400" algn="l"/>
                <a:tab pos="19545300" algn="l"/>
                <a:tab pos="20269200" algn="l"/>
              </a:tabLst>
              <a:defRPr sz="3000">
                <a:solidFill>
                  <a:srgbClr val="000000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de-DE" altLang="de-DE" sz="7000" baseline="0" dirty="0">
                <a:solidFill>
                  <a:srgbClr val="003366"/>
                </a:solidFill>
                <a:latin typeface="Calibri" pitchFamily="34" charset="0"/>
                <a:cs typeface="Arial" charset="0"/>
              </a:rPr>
              <a:t>The Interaction of Migrating Bedforms and </a:t>
            </a:r>
            <a:r>
              <a:rPr lang="de-DE" altLang="de-DE" sz="7000" baseline="0" dirty="0" smtClean="0">
                <a:solidFill>
                  <a:srgbClr val="003366"/>
                </a:solidFill>
                <a:latin typeface="Calibri" pitchFamily="34" charset="0"/>
                <a:cs typeface="Arial" charset="0"/>
              </a:rPr>
              <a:t>Pressure-Driven </a:t>
            </a:r>
            <a:r>
              <a:rPr lang="de-DE" altLang="de-DE" sz="7000" baseline="0" dirty="0">
                <a:solidFill>
                  <a:srgbClr val="003366"/>
                </a:solidFill>
                <a:latin typeface="Calibri" pitchFamily="34" charset="0"/>
                <a:cs typeface="Arial" charset="0"/>
              </a:rPr>
              <a:t>Advective Porewater Flow</a:t>
            </a:r>
          </a:p>
          <a:p>
            <a:pPr algn="ctr" eaLnBrk="1" hangingPunct="1">
              <a:spcBef>
                <a:spcPct val="60000"/>
              </a:spcBef>
            </a:pPr>
            <a:r>
              <a:rPr lang="en-GB" altLang="de-DE" sz="4800" b="0" baseline="0" dirty="0">
                <a:latin typeface="Calibri" pitchFamily="34" charset="0"/>
              </a:rPr>
              <a:t>S. Ahmerkamp</a:t>
            </a:r>
            <a:r>
              <a:rPr lang="en-GB" altLang="de-DE" sz="4800" b="0" baseline="30000" dirty="0">
                <a:latin typeface="Calibri" pitchFamily="34" charset="0"/>
              </a:rPr>
              <a:t>1</a:t>
            </a:r>
            <a:r>
              <a:rPr lang="en-GB" altLang="de-DE" sz="4800" b="0" baseline="0" dirty="0">
                <a:latin typeface="Calibri" pitchFamily="34" charset="0"/>
              </a:rPr>
              <a:t>, C.Winter², F. </a:t>
            </a:r>
            <a:r>
              <a:rPr lang="en-GB" altLang="de-DE" sz="4800" b="0" baseline="0" dirty="0" smtClean="0">
                <a:latin typeface="Calibri" pitchFamily="34" charset="0"/>
              </a:rPr>
              <a:t>Janssen</a:t>
            </a:r>
            <a:r>
              <a:rPr lang="en-GB" altLang="de-DE" sz="4800" b="0" baseline="30000" dirty="0">
                <a:latin typeface="Calibri" pitchFamily="34" charset="0"/>
              </a:rPr>
              <a:t>3</a:t>
            </a:r>
            <a:r>
              <a:rPr lang="en-GB" altLang="de-DE" sz="4800" b="0" baseline="0" dirty="0" smtClean="0">
                <a:latin typeface="Calibri" pitchFamily="34" charset="0"/>
              </a:rPr>
              <a:t>, D. de Beer</a:t>
            </a:r>
            <a:r>
              <a:rPr lang="en-GB" altLang="de-DE" sz="4800" b="0" baseline="30000" dirty="0">
                <a:latin typeface="Calibri" pitchFamily="34" charset="0"/>
              </a:rPr>
              <a:t>1</a:t>
            </a:r>
            <a:r>
              <a:rPr lang="en-GB" altLang="de-DE" sz="4800" b="0" baseline="0" dirty="0" smtClean="0">
                <a:latin typeface="Calibri" pitchFamily="34" charset="0"/>
              </a:rPr>
              <a:t>, M.M.M </a:t>
            </a:r>
            <a:r>
              <a:rPr lang="en-GB" altLang="de-DE" sz="4800" b="0" baseline="0" dirty="0">
                <a:latin typeface="Calibri" pitchFamily="34" charset="0"/>
              </a:rPr>
              <a:t>Kuypers</a:t>
            </a:r>
            <a:r>
              <a:rPr lang="en-GB" altLang="de-DE" sz="4800" b="0" baseline="30000" dirty="0">
                <a:latin typeface="Calibri" pitchFamily="34" charset="0"/>
              </a:rPr>
              <a:t>1</a:t>
            </a:r>
            <a:r>
              <a:rPr lang="en-GB" altLang="de-DE" sz="4800" b="0" baseline="0" dirty="0">
                <a:latin typeface="Calibri" pitchFamily="34" charset="0"/>
              </a:rPr>
              <a:t> and M. Holtappels</a:t>
            </a:r>
            <a:r>
              <a:rPr lang="en-GB" altLang="de-DE" sz="4800" b="0" baseline="30000" dirty="0">
                <a:latin typeface="Calibri" pitchFamily="34" charset="0"/>
              </a:rPr>
              <a:t>1</a:t>
            </a:r>
          </a:p>
          <a:p>
            <a:pPr algn="ctr" eaLnBrk="1" hangingPunct="1">
              <a:spcBef>
                <a:spcPts val="2000"/>
              </a:spcBef>
              <a:buClr>
                <a:srgbClr val="000000"/>
              </a:buClr>
              <a:buSzPct val="100000"/>
              <a:buFont typeface="Arial" charset="0"/>
              <a:buNone/>
            </a:pPr>
            <a:r>
              <a:rPr lang="en-GB" altLang="de-DE" sz="3200" baseline="30000" dirty="0">
                <a:latin typeface="Calibri" pitchFamily="34" charset="0"/>
              </a:rPr>
              <a:t>1</a:t>
            </a:r>
            <a:r>
              <a:rPr lang="en-GB" altLang="de-DE" sz="3200" baseline="0" dirty="0">
                <a:latin typeface="Calibri" pitchFamily="34" charset="0"/>
              </a:rPr>
              <a:t>Max Planck Institute for Marine Microbiology, Bremen, Germany </a:t>
            </a:r>
          </a:p>
          <a:p>
            <a:pPr algn="ctr" eaLnBrk="1" hangingPunct="1">
              <a:spcBef>
                <a:spcPts val="500"/>
              </a:spcBef>
              <a:buClr>
                <a:srgbClr val="000000"/>
              </a:buClr>
              <a:buSzPct val="100000"/>
              <a:buFont typeface="Arial" charset="0"/>
              <a:buNone/>
            </a:pPr>
            <a:r>
              <a:rPr lang="en-GB" altLang="de-DE" sz="3200" baseline="0" dirty="0">
                <a:latin typeface="Calibri" pitchFamily="34" charset="0"/>
              </a:rPr>
              <a:t> </a:t>
            </a:r>
            <a:r>
              <a:rPr lang="en-GB" altLang="de-DE" sz="3200" baseline="30000" dirty="0">
                <a:latin typeface="Calibri" pitchFamily="34" charset="0"/>
              </a:rPr>
              <a:t>2</a:t>
            </a:r>
            <a:r>
              <a:rPr lang="en-GB" altLang="de-DE" sz="3200" baseline="0" dirty="0">
                <a:latin typeface="Calibri" pitchFamily="34" charset="0"/>
              </a:rPr>
              <a:t>Marum – </a:t>
            </a:r>
            <a:r>
              <a:rPr lang="en-GB" altLang="de-DE" sz="3200" baseline="0" dirty="0" err="1">
                <a:latin typeface="Calibri" pitchFamily="34" charset="0"/>
              </a:rPr>
              <a:t>Center</a:t>
            </a:r>
            <a:r>
              <a:rPr lang="en-GB" altLang="de-DE" sz="3200" baseline="0" dirty="0">
                <a:latin typeface="Calibri" pitchFamily="34" charset="0"/>
              </a:rPr>
              <a:t> for Marine Environmental Sciences, University of  Bremen, </a:t>
            </a:r>
            <a:r>
              <a:rPr lang="en-GB" altLang="de-DE" sz="3200" baseline="0" dirty="0" smtClean="0">
                <a:latin typeface="Calibri" pitchFamily="34" charset="0"/>
              </a:rPr>
              <a:t>Germany</a:t>
            </a:r>
          </a:p>
          <a:p>
            <a:pPr algn="ctr" eaLnBrk="1" hangingPunct="1">
              <a:spcBef>
                <a:spcPts val="500"/>
              </a:spcBef>
              <a:buClr>
                <a:srgbClr val="000000"/>
              </a:buClr>
              <a:buSzPct val="100000"/>
              <a:buFont typeface="Arial" charset="0"/>
              <a:buNone/>
            </a:pPr>
            <a:r>
              <a:rPr lang="en-GB" altLang="de-DE" sz="3200" baseline="0" dirty="0">
                <a:latin typeface="Calibri" pitchFamily="34" charset="0"/>
              </a:rPr>
              <a:t> </a:t>
            </a:r>
            <a:r>
              <a:rPr lang="en-GB" altLang="de-DE" sz="3200" baseline="30000" dirty="0" smtClean="0">
                <a:latin typeface="Calibri" pitchFamily="34" charset="0"/>
              </a:rPr>
              <a:t>3</a:t>
            </a:r>
            <a:r>
              <a:rPr lang="en-GB" altLang="de-DE" sz="3200" baseline="0" dirty="0" smtClean="0">
                <a:latin typeface="Calibri" pitchFamily="34" charset="0"/>
              </a:rPr>
              <a:t>Marum </a:t>
            </a:r>
            <a:r>
              <a:rPr lang="de-DE" sz="3200" baseline="0" dirty="0" smtClean="0">
                <a:latin typeface="Calibri" panose="020F0502020204030204" pitchFamily="34" charset="0"/>
              </a:rPr>
              <a:t>HGF-MPG </a:t>
            </a:r>
            <a:r>
              <a:rPr lang="de-DE" sz="3200" baseline="0" dirty="0">
                <a:latin typeface="Calibri" panose="020F0502020204030204" pitchFamily="34" charset="0"/>
              </a:rPr>
              <a:t>Group for Deep Sea Ecology and Technology / Alfred Wegener </a:t>
            </a:r>
            <a:r>
              <a:rPr lang="de-DE" sz="3200" baseline="0" dirty="0" smtClean="0">
                <a:latin typeface="Calibri" panose="020F0502020204030204" pitchFamily="34" charset="0"/>
              </a:rPr>
              <a:t>Institute, </a:t>
            </a:r>
            <a:r>
              <a:rPr lang="de-DE" sz="3200" baseline="0" dirty="0">
                <a:latin typeface="Calibri" panose="020F0502020204030204" pitchFamily="34" charset="0"/>
              </a:rPr>
              <a:t>Bremerhaven, Germany</a:t>
            </a:r>
            <a:endParaRPr lang="en-GB" altLang="de-DE" sz="3200" baseline="0" dirty="0">
              <a:latin typeface="Calibri" pitchFamily="34" charset="0"/>
            </a:endParaRPr>
          </a:p>
          <a:p>
            <a:pPr algn="ctr" eaLnBrk="1" hangingPunct="1">
              <a:spcBef>
                <a:spcPts val="3750"/>
              </a:spcBef>
              <a:buClr>
                <a:srgbClr val="000000"/>
              </a:buClr>
              <a:buSzPct val="100000"/>
              <a:buFont typeface="Arial" charset="0"/>
              <a:buNone/>
            </a:pPr>
            <a:endParaRPr lang="en-GB" altLang="de-DE" sz="3200" baseline="0" dirty="0">
              <a:latin typeface="Calibri" pitchFamily="34" charset="0"/>
            </a:endParaRPr>
          </a:p>
        </p:txBody>
      </p:sp>
      <p:sp>
        <p:nvSpPr>
          <p:cNvPr id="1108" name="TextBox 18"/>
          <p:cNvSpPr txBox="1">
            <a:spLocks noChangeArrowheads="1"/>
          </p:cNvSpPr>
          <p:nvPr/>
        </p:nvSpPr>
        <p:spPr bwMode="auto">
          <a:xfrm>
            <a:off x="720725" y="22501066"/>
            <a:ext cx="268288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0"/>
              </a:spcBef>
              <a:defRPr sz="3000">
                <a:solidFill>
                  <a:srgbClr val="000000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0"/>
              </a:spcBef>
              <a:defRPr sz="3000">
                <a:solidFill>
                  <a:srgbClr val="000000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0"/>
              </a:spcBef>
              <a:defRPr sz="3000">
                <a:solidFill>
                  <a:srgbClr val="000000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0"/>
              </a:spcBef>
              <a:defRPr sz="3000">
                <a:solidFill>
                  <a:srgbClr val="000000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0"/>
              </a:spcBef>
              <a:defRPr sz="3000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30000"/>
              </a:lnSpc>
              <a:spcAft>
                <a:spcPct val="40000"/>
              </a:spcAft>
              <a:buClr>
                <a:srgbClr val="000000"/>
              </a:buClr>
              <a:buSzPct val="100000"/>
              <a:buFont typeface="Arial" charset="0"/>
              <a:buNone/>
            </a:pPr>
            <a:r>
              <a:rPr lang="de-DE" altLang="de-DE" sz="2000" b="0" baseline="0">
                <a:solidFill>
                  <a:schemeClr val="bg1"/>
                </a:solidFill>
              </a:rPr>
              <a:t>a</a:t>
            </a:r>
            <a:endParaRPr lang="en-US" altLang="de-DE" sz="2000" b="0" baseline="0">
              <a:solidFill>
                <a:schemeClr val="bg1"/>
              </a:solidFill>
            </a:endParaRPr>
          </a:p>
        </p:txBody>
      </p:sp>
      <p:pic>
        <p:nvPicPr>
          <p:cNvPr id="1378" name="Picture 354" descr="Marum-Logo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71538" y="757302"/>
            <a:ext cx="3346450" cy="1063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87" name="Line 363"/>
          <p:cNvSpPr>
            <a:spLocks noChangeShapeType="1"/>
          </p:cNvSpPr>
          <p:nvPr/>
        </p:nvSpPr>
        <p:spPr bwMode="auto">
          <a:xfrm>
            <a:off x="1404938" y="8913813"/>
            <a:ext cx="18970625" cy="0"/>
          </a:xfrm>
          <a:prstGeom prst="line">
            <a:avLst/>
          </a:prstGeom>
          <a:noFill/>
          <a:ln w="38100">
            <a:solidFill>
              <a:srgbClr val="00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de-DE"/>
          </a:p>
        </p:txBody>
      </p:sp>
      <p:sp>
        <p:nvSpPr>
          <p:cNvPr id="1389" name="Rectangle 365"/>
          <p:cNvSpPr>
            <a:spLocks noChangeArrowheads="1"/>
          </p:cNvSpPr>
          <p:nvPr/>
        </p:nvSpPr>
        <p:spPr bwMode="auto">
          <a:xfrm>
            <a:off x="3658873" y="8429625"/>
            <a:ext cx="4895892" cy="83099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GB" altLang="de-DE" sz="4000" b="0" baseline="0" dirty="0" smtClean="0">
                <a:solidFill>
                  <a:srgbClr val="000000"/>
                </a:solidFill>
              </a:rPr>
              <a:t> </a:t>
            </a:r>
            <a:r>
              <a:rPr lang="en-GB" altLang="de-DE" sz="4800" baseline="0" dirty="0" smtClean="0">
                <a:solidFill>
                  <a:srgbClr val="000000"/>
                </a:solidFill>
              </a:rPr>
              <a:t>I</a:t>
            </a:r>
            <a:r>
              <a:rPr lang="en-GB" altLang="de-DE" sz="4000" b="0" baseline="0" dirty="0" smtClean="0">
                <a:solidFill>
                  <a:srgbClr val="000000"/>
                </a:solidFill>
              </a:rPr>
              <a:t> N T R O D U C T I O N</a:t>
            </a:r>
            <a:endParaRPr lang="de-DE" altLang="de-DE" sz="4000" b="0" baseline="30000" dirty="0">
              <a:solidFill>
                <a:srgbClr val="000000"/>
              </a:solidFill>
            </a:endParaRPr>
          </a:p>
        </p:txBody>
      </p:sp>
      <p:pic>
        <p:nvPicPr>
          <p:cNvPr id="1394" name="Picture 370" descr="mpi_black_no_background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08682" y="109230"/>
            <a:ext cx="3008313" cy="2517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/>
          <p:cNvGrpSpPr/>
          <p:nvPr/>
        </p:nvGrpSpPr>
        <p:grpSpPr>
          <a:xfrm>
            <a:off x="1365250" y="20808625"/>
            <a:ext cx="28086051" cy="830997"/>
            <a:chOff x="1365250" y="20815709"/>
            <a:chExt cx="28086051" cy="830997"/>
          </a:xfrm>
        </p:grpSpPr>
        <p:sp>
          <p:nvSpPr>
            <p:cNvPr id="1409" name="Line 385"/>
            <p:cNvSpPr>
              <a:spLocks noChangeShapeType="1"/>
            </p:cNvSpPr>
            <p:nvPr/>
          </p:nvSpPr>
          <p:spPr bwMode="auto">
            <a:xfrm>
              <a:off x="1365250" y="21299897"/>
              <a:ext cx="28086051" cy="0"/>
            </a:xfrm>
            <a:prstGeom prst="line">
              <a:avLst/>
            </a:prstGeom>
            <a:noFill/>
            <a:ln w="38100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de-DE"/>
            </a:p>
          </p:txBody>
        </p:sp>
        <p:sp>
          <p:nvSpPr>
            <p:cNvPr id="1410" name="Rectangle 386"/>
            <p:cNvSpPr>
              <a:spLocks noChangeArrowheads="1"/>
            </p:cNvSpPr>
            <p:nvPr/>
          </p:nvSpPr>
          <p:spPr bwMode="auto">
            <a:xfrm>
              <a:off x="4678190" y="20815709"/>
              <a:ext cx="2752677" cy="8309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GB" altLang="de-DE" sz="4800" baseline="0" dirty="0" smtClean="0">
                  <a:solidFill>
                    <a:schemeClr val="tx1"/>
                  </a:solidFill>
                </a:rPr>
                <a:t>R</a:t>
              </a:r>
              <a:r>
                <a:rPr lang="en-GB" altLang="de-DE" sz="4800" b="0" baseline="0" dirty="0" smtClean="0">
                  <a:solidFill>
                    <a:schemeClr val="tx1"/>
                  </a:solidFill>
                </a:rPr>
                <a:t> </a:t>
              </a:r>
              <a:r>
                <a:rPr lang="en-GB" altLang="de-DE" sz="4000" b="0" baseline="0" dirty="0" smtClean="0">
                  <a:solidFill>
                    <a:schemeClr val="tx1"/>
                  </a:solidFill>
                </a:rPr>
                <a:t>E S U L T S</a:t>
              </a:r>
              <a:endParaRPr lang="de-DE" altLang="de-DE" sz="4000" b="0" baseline="30000" dirty="0">
                <a:solidFill>
                  <a:schemeClr val="tx1"/>
                </a:solidFill>
              </a:endParaRPr>
            </a:p>
          </p:txBody>
        </p:sp>
      </p:grpSp>
      <p:sp>
        <p:nvSpPr>
          <p:cNvPr id="1510" name="Text Box 486"/>
          <p:cNvSpPr txBox="1">
            <a:spLocks noChangeArrowheads="1"/>
          </p:cNvSpPr>
          <p:nvPr/>
        </p:nvSpPr>
        <p:spPr bwMode="auto">
          <a:xfrm>
            <a:off x="1474914" y="9253538"/>
            <a:ext cx="9494998" cy="4524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de-DE" altLang="de-DE" sz="3000" b="0" baseline="0" dirty="0">
                <a:solidFill>
                  <a:schemeClr val="tx1"/>
                </a:solidFill>
              </a:rPr>
              <a:t>The flow of bottom water across </a:t>
            </a:r>
            <a:r>
              <a:rPr lang="de-DE" altLang="de-DE" sz="3000" b="0" baseline="0" dirty="0" smtClean="0">
                <a:solidFill>
                  <a:schemeClr val="tx1"/>
                </a:solidFill>
              </a:rPr>
              <a:t>rippled topographies is </a:t>
            </a:r>
            <a:r>
              <a:rPr lang="de-DE" altLang="de-DE" sz="3000" b="0" baseline="0" dirty="0">
                <a:solidFill>
                  <a:schemeClr val="tx1"/>
                </a:solidFill>
              </a:rPr>
              <a:t>an important driver of porewater flow in permeable shelf </a:t>
            </a:r>
            <a:r>
              <a:rPr lang="de-DE" altLang="de-DE" sz="3000" b="0" baseline="0" dirty="0" smtClean="0">
                <a:solidFill>
                  <a:schemeClr val="tx1"/>
                </a:solidFill>
              </a:rPr>
              <a:t>sediments and</a:t>
            </a:r>
            <a:r>
              <a:rPr lang="de-DE" altLang="de-DE" sz="3000" b="0" baseline="0" dirty="0" smtClean="0">
                <a:solidFill>
                  <a:srgbClr val="FF0000"/>
                </a:solidFill>
              </a:rPr>
              <a:t> </a:t>
            </a:r>
            <a:r>
              <a:rPr lang="de-DE" altLang="de-DE" sz="3000" b="0" baseline="0" dirty="0" smtClean="0">
                <a:solidFill>
                  <a:schemeClr val="tx1"/>
                </a:solidFill>
              </a:rPr>
              <a:t>is </a:t>
            </a:r>
            <a:r>
              <a:rPr lang="de-DE" altLang="de-DE" sz="3000" b="0" baseline="0" dirty="0">
                <a:solidFill>
                  <a:schemeClr val="tx1"/>
                </a:solidFill>
              </a:rPr>
              <a:t>well studied using laboratory flumes and mathematical models. However, most of these studies assume </a:t>
            </a:r>
            <a:r>
              <a:rPr lang="de-DE" altLang="de-DE" sz="3000" b="0" baseline="0" dirty="0" smtClean="0">
                <a:solidFill>
                  <a:schemeClr val="tx1"/>
                </a:solidFill>
              </a:rPr>
              <a:t>a fixed topography and do not consider the dynamic redistribution of sediment. Ripple </a:t>
            </a:r>
            <a:r>
              <a:rPr lang="de-DE" altLang="de-DE" sz="3000" b="0" baseline="0" dirty="0">
                <a:solidFill>
                  <a:schemeClr val="tx1"/>
                </a:solidFill>
              </a:rPr>
              <a:t>formation and </a:t>
            </a:r>
            <a:r>
              <a:rPr lang="de-DE" altLang="de-DE" sz="3000" b="0" baseline="0" dirty="0" smtClean="0">
                <a:solidFill>
                  <a:schemeClr val="tx1"/>
                </a:solidFill>
              </a:rPr>
              <a:t>migration introduce other modes </a:t>
            </a:r>
            <a:r>
              <a:rPr lang="de-DE" altLang="de-DE" sz="3000" b="0" baseline="0" dirty="0">
                <a:solidFill>
                  <a:schemeClr val="tx1"/>
                </a:solidFill>
              </a:rPr>
              <a:t>of porewater </a:t>
            </a:r>
            <a:r>
              <a:rPr lang="de-DE" altLang="de-DE" sz="3000" b="0" baseline="0" dirty="0" smtClean="0">
                <a:solidFill>
                  <a:schemeClr val="tx1"/>
                </a:solidFill>
              </a:rPr>
              <a:t>exchange that have been neglected so far. </a:t>
            </a:r>
            <a:endParaRPr lang="de-DE" altLang="de-DE" sz="3000" b="0" baseline="0" dirty="0">
              <a:solidFill>
                <a:schemeClr val="tx1"/>
              </a:solidFill>
            </a:endParaRPr>
          </a:p>
        </p:txBody>
      </p:sp>
      <p:sp>
        <p:nvSpPr>
          <p:cNvPr id="1548" name="Text Box 524"/>
          <p:cNvSpPr txBox="1">
            <a:spLocks noChangeArrowheads="1"/>
          </p:cNvSpPr>
          <p:nvPr/>
        </p:nvSpPr>
        <p:spPr bwMode="auto">
          <a:xfrm>
            <a:off x="1533796" y="32490718"/>
            <a:ext cx="13009490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de-DE" altLang="de-DE" sz="3000" b="0" baseline="0" dirty="0" smtClean="0">
                <a:solidFill>
                  <a:schemeClr val="tx1"/>
                </a:solidFill>
              </a:rPr>
              <a:t>Three modes of porewater flow were identified in the modeling study (</a:t>
            </a:r>
            <a:r>
              <a:rPr lang="de-DE" altLang="de-DE" sz="3000" baseline="0" dirty="0" smtClean="0">
                <a:solidFill>
                  <a:schemeClr val="tx1"/>
                </a:solidFill>
              </a:rPr>
              <a:t>Fig. 3+4</a:t>
            </a:r>
            <a:r>
              <a:rPr lang="de-DE" altLang="de-DE" sz="3000" b="0" baseline="0" dirty="0" smtClean="0">
                <a:solidFill>
                  <a:schemeClr val="tx1"/>
                </a:solidFill>
              </a:rPr>
              <a:t>) :</a:t>
            </a:r>
            <a:endParaRPr lang="de-DE" altLang="de-DE" sz="3000" b="0" baseline="0" dirty="0">
              <a:solidFill>
                <a:schemeClr val="tx1"/>
              </a:solidFill>
            </a:endParaRPr>
          </a:p>
        </p:txBody>
      </p:sp>
      <p:pic>
        <p:nvPicPr>
          <p:cNvPr id="1580" name="Picture 556" descr="RipplePerfect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29571" y="38772560"/>
            <a:ext cx="18207703" cy="4163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0" name="Group 59"/>
          <p:cNvGrpSpPr/>
          <p:nvPr/>
        </p:nvGrpSpPr>
        <p:grpSpPr>
          <a:xfrm>
            <a:off x="10002365" y="13421940"/>
            <a:ext cx="801313" cy="1160898"/>
            <a:chOff x="943133" y="16526594"/>
            <a:chExt cx="914400" cy="1323439"/>
          </a:xfrm>
        </p:grpSpPr>
        <p:sp>
          <p:nvSpPr>
            <p:cNvPr id="1417" name="Rectangle 393"/>
            <p:cNvSpPr>
              <a:spLocks noChangeArrowheads="1"/>
            </p:cNvSpPr>
            <p:nvPr/>
          </p:nvSpPr>
          <p:spPr bwMode="auto">
            <a:xfrm rot="2700000">
              <a:off x="943133" y="16700713"/>
              <a:ext cx="914400" cy="914400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de-DE"/>
            </a:p>
          </p:txBody>
        </p:sp>
        <p:sp>
          <p:nvSpPr>
            <p:cNvPr id="1587" name="Rectangle 563"/>
            <p:cNvSpPr>
              <a:spLocks noChangeArrowheads="1"/>
            </p:cNvSpPr>
            <p:nvPr/>
          </p:nvSpPr>
          <p:spPr bwMode="auto">
            <a:xfrm>
              <a:off x="1062951" y="16526594"/>
              <a:ext cx="652743" cy="13234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de-DE" altLang="de-DE" sz="8000" baseline="0" dirty="0" smtClean="0">
                  <a:solidFill>
                    <a:schemeClr val="bg1"/>
                  </a:solidFill>
                  <a:latin typeface="Adobe Gothic Std B" pitchFamily="34" charset="-128"/>
                  <a:ea typeface="Adobe Gothic Std B" pitchFamily="34" charset="-128"/>
                  <a:cs typeface="Arial" charset="0"/>
                </a:rPr>
                <a:t>?</a:t>
              </a:r>
              <a:endParaRPr lang="de-DE" altLang="de-DE" sz="8000" baseline="0" dirty="0">
                <a:solidFill>
                  <a:schemeClr val="bg1"/>
                </a:solidFill>
                <a:latin typeface="Adobe Gothic Std B" pitchFamily="34" charset="-128"/>
                <a:ea typeface="Adobe Gothic Std B" pitchFamily="34" charset="-128"/>
                <a:cs typeface="Arial" charset="0"/>
              </a:endParaRPr>
            </a:p>
          </p:txBody>
        </p:sp>
      </p:grpSp>
      <p:sp>
        <p:nvSpPr>
          <p:cNvPr id="1591" name="Text Box 567"/>
          <p:cNvSpPr txBox="1">
            <a:spLocks noChangeArrowheads="1"/>
          </p:cNvSpPr>
          <p:nvPr/>
        </p:nvSpPr>
        <p:spPr bwMode="auto">
          <a:xfrm>
            <a:off x="1669488" y="14402818"/>
            <a:ext cx="9720000" cy="26484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de-DE" altLang="de-DE" sz="3200" baseline="0" dirty="0" smtClean="0">
                <a:solidFill>
                  <a:srgbClr val="C00000"/>
                </a:solidFill>
              </a:rPr>
              <a:t>H</a:t>
            </a:r>
            <a:r>
              <a:rPr lang="de-DE" altLang="de-DE" sz="3200" baseline="0" dirty="0" smtClean="0">
                <a:solidFill>
                  <a:schemeClr val="tx1"/>
                </a:solidFill>
              </a:rPr>
              <a:t>ow </a:t>
            </a:r>
            <a:r>
              <a:rPr lang="de-DE" altLang="de-DE" sz="3200" baseline="0" dirty="0">
                <a:solidFill>
                  <a:schemeClr val="tx1"/>
                </a:solidFill>
              </a:rPr>
              <a:t>does </a:t>
            </a:r>
            <a:r>
              <a:rPr lang="de-DE" altLang="de-DE" sz="3200" baseline="0" dirty="0" smtClean="0">
                <a:solidFill>
                  <a:schemeClr val="tx1"/>
                </a:solidFill>
              </a:rPr>
              <a:t>the migration of bedforms interact with pressure-driven porewater flow? </a:t>
            </a:r>
          </a:p>
          <a:p>
            <a:pPr>
              <a:lnSpc>
                <a:spcPct val="120000"/>
              </a:lnSpc>
              <a:spcBef>
                <a:spcPts val="1500"/>
              </a:spcBef>
            </a:pPr>
            <a:r>
              <a:rPr lang="de-DE" altLang="de-DE" sz="3200" baseline="0" dirty="0" smtClean="0">
                <a:solidFill>
                  <a:srgbClr val="C00000"/>
                </a:solidFill>
              </a:rPr>
              <a:t>W</a:t>
            </a:r>
            <a:r>
              <a:rPr lang="de-DE" altLang="de-DE" sz="3200" baseline="0" dirty="0" smtClean="0">
                <a:solidFill>
                  <a:schemeClr val="tx1"/>
                </a:solidFill>
              </a:rPr>
              <a:t>hat are the consequences for biogeochemical processes? </a:t>
            </a:r>
            <a:endParaRPr lang="de-DE" altLang="de-DE" sz="3200" baseline="0" dirty="0">
              <a:solidFill>
                <a:schemeClr val="tx1"/>
              </a:solidFill>
            </a:endParaRPr>
          </a:p>
        </p:txBody>
      </p:sp>
      <p:sp>
        <p:nvSpPr>
          <p:cNvPr id="1595" name="Line 571"/>
          <p:cNvSpPr>
            <a:spLocks noChangeShapeType="1"/>
          </p:cNvSpPr>
          <p:nvPr/>
        </p:nvSpPr>
        <p:spPr bwMode="auto">
          <a:xfrm>
            <a:off x="21041845" y="8901113"/>
            <a:ext cx="8409455" cy="0"/>
          </a:xfrm>
          <a:prstGeom prst="line">
            <a:avLst/>
          </a:prstGeom>
          <a:noFill/>
          <a:ln w="38100">
            <a:solidFill>
              <a:srgbClr val="00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endParaRPr lang="de-DE"/>
          </a:p>
        </p:txBody>
      </p:sp>
      <p:sp>
        <p:nvSpPr>
          <p:cNvPr id="32" name="TextBox 31"/>
          <p:cNvSpPr txBox="1"/>
          <p:nvPr/>
        </p:nvSpPr>
        <p:spPr>
          <a:xfrm>
            <a:off x="825762" y="40217686"/>
            <a:ext cx="6075607" cy="2720914"/>
          </a:xfrm>
          <a:prstGeom prst="rect">
            <a:avLst/>
          </a:prstGeom>
          <a:noFill/>
          <a:ln w="63500">
            <a:noFill/>
            <a:prstDash val="dash"/>
          </a:ln>
        </p:spPr>
        <p:txBody>
          <a:bodyPr wrap="square" lIns="288000" rIns="288000" bIns="180000" rtlCol="0">
            <a:spAutoFit/>
          </a:bodyPr>
          <a:lstStyle/>
          <a:p>
            <a:pPr>
              <a:spcBef>
                <a:spcPts val="0"/>
              </a:spcBef>
            </a:pPr>
            <a:r>
              <a:rPr lang="de-DE" sz="3000" baseline="0" dirty="0" smtClean="0">
                <a:solidFill>
                  <a:schemeClr val="tx1"/>
                </a:solidFill>
              </a:rPr>
              <a:t>Acknowledgements:</a:t>
            </a:r>
          </a:p>
          <a:p>
            <a:pPr>
              <a:spcBef>
                <a:spcPts val="0"/>
              </a:spcBef>
            </a:pPr>
            <a:r>
              <a:rPr lang="de-DE" sz="2000" b="0" baseline="0" dirty="0" smtClean="0">
                <a:solidFill>
                  <a:schemeClr val="tx1"/>
                </a:solidFill>
              </a:rPr>
              <a:t>This project was funded by the Max Planck Society and Deutsche Forschungsgemeinschaft (through the Marum Center for Marine Environmental Sciences).</a:t>
            </a:r>
          </a:p>
          <a:p>
            <a:endParaRPr lang="de-DE" sz="2400" dirty="0" smtClean="0">
              <a:solidFill>
                <a:schemeClr val="tx1"/>
              </a:solidFill>
            </a:endParaRPr>
          </a:p>
          <a:p>
            <a:endParaRPr lang="de-DE" sz="2400" dirty="0">
              <a:solidFill>
                <a:schemeClr val="tx1"/>
              </a:solidFill>
            </a:endParaRPr>
          </a:p>
          <a:p>
            <a:endParaRPr lang="de-DE" sz="2400" dirty="0" smtClean="0">
              <a:solidFill>
                <a:schemeClr val="tx1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7262478" y="39077169"/>
            <a:ext cx="8324990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de-DE" sz="3000" baseline="0" dirty="0">
                <a:solidFill>
                  <a:srgbClr val="000000"/>
                </a:solidFill>
              </a:rPr>
              <a:t>References</a:t>
            </a:r>
            <a:r>
              <a:rPr lang="de-DE" sz="3000" baseline="0" dirty="0" smtClean="0">
                <a:solidFill>
                  <a:srgbClr val="000000"/>
                </a:solidFill>
              </a:rPr>
              <a:t>:</a:t>
            </a:r>
          </a:p>
          <a:p>
            <a:pPr lvl="0">
              <a:spcBef>
                <a:spcPts val="0"/>
              </a:spcBef>
            </a:pPr>
            <a:r>
              <a:rPr lang="de-DE" sz="2000" b="0" baseline="0" dirty="0">
                <a:solidFill>
                  <a:srgbClr val="000000"/>
                </a:solidFill>
              </a:rPr>
              <a:t>Coleman &amp; Melville </a:t>
            </a:r>
            <a:r>
              <a:rPr lang="de-DE" sz="2000" b="0" baseline="0" dirty="0" smtClean="0">
                <a:solidFill>
                  <a:srgbClr val="000000"/>
                </a:solidFill>
              </a:rPr>
              <a:t>(1994): </a:t>
            </a:r>
            <a:r>
              <a:rPr lang="de-DE" sz="2000" b="0" baseline="0" dirty="0">
                <a:solidFill>
                  <a:srgbClr val="000000"/>
                </a:solidFill>
              </a:rPr>
              <a:t>Bed-Form Development</a:t>
            </a:r>
            <a:r>
              <a:rPr lang="de-DE" sz="2000" b="0" i="1" baseline="0" dirty="0">
                <a:solidFill>
                  <a:srgbClr val="000000"/>
                </a:solidFill>
              </a:rPr>
              <a:t>. J. Hydr. </a:t>
            </a:r>
            <a:r>
              <a:rPr lang="de-DE" sz="2000" b="0" i="1" baseline="0" dirty="0" smtClean="0">
                <a:solidFill>
                  <a:srgbClr val="000000"/>
                </a:solidFill>
              </a:rPr>
              <a:t>Eng., </a:t>
            </a:r>
            <a:r>
              <a:rPr lang="de-DE" sz="2000" b="0" baseline="0" dirty="0" smtClean="0">
                <a:solidFill>
                  <a:srgbClr val="000000"/>
                </a:solidFill>
              </a:rPr>
              <a:t>120 (4) </a:t>
            </a:r>
            <a:endParaRPr lang="de-DE" sz="2000" b="0" baseline="0" dirty="0">
              <a:solidFill>
                <a:srgbClr val="000000"/>
              </a:solidFill>
            </a:endParaRPr>
          </a:p>
          <a:p>
            <a:pPr lvl="0">
              <a:spcBef>
                <a:spcPts val="0"/>
              </a:spcBef>
            </a:pPr>
            <a:r>
              <a:rPr lang="en-US" sz="2000" b="0" baseline="0" dirty="0" err="1" smtClean="0">
                <a:solidFill>
                  <a:srgbClr val="000000"/>
                </a:solidFill>
              </a:rPr>
              <a:t>Gangi</a:t>
            </a:r>
            <a:r>
              <a:rPr lang="en-US" sz="2000" b="0" baseline="0" dirty="0" smtClean="0">
                <a:solidFill>
                  <a:srgbClr val="000000"/>
                </a:solidFill>
              </a:rPr>
              <a:t> (1985): </a:t>
            </a:r>
            <a:r>
              <a:rPr lang="en-US" sz="2000" b="0" baseline="0" dirty="0">
                <a:solidFill>
                  <a:srgbClr val="000000"/>
                </a:solidFill>
              </a:rPr>
              <a:t>Permeability of unconsolidated sands and porous packs. </a:t>
            </a:r>
            <a:r>
              <a:rPr lang="en-US" sz="2000" b="0" baseline="0" dirty="0" smtClean="0">
                <a:solidFill>
                  <a:srgbClr val="000000"/>
                </a:solidFill>
              </a:rPr>
              <a:t>J.</a:t>
            </a:r>
            <a:r>
              <a:rPr lang="en-US" sz="2000" b="0" i="1" baseline="0" dirty="0" smtClean="0">
                <a:solidFill>
                  <a:srgbClr val="000000"/>
                </a:solidFill>
              </a:rPr>
              <a:t> </a:t>
            </a:r>
            <a:r>
              <a:rPr lang="en-US" sz="2000" b="0" i="1" baseline="0" dirty="0" err="1">
                <a:solidFill>
                  <a:srgbClr val="000000"/>
                </a:solidFill>
              </a:rPr>
              <a:t>Geophys</a:t>
            </a:r>
            <a:r>
              <a:rPr lang="en-US" sz="2000" b="0" i="1" baseline="0" dirty="0">
                <a:solidFill>
                  <a:srgbClr val="000000"/>
                </a:solidFill>
              </a:rPr>
              <a:t>. Res</a:t>
            </a:r>
            <a:r>
              <a:rPr lang="en-US" sz="2000" b="0" baseline="0" dirty="0">
                <a:solidFill>
                  <a:srgbClr val="000000"/>
                </a:solidFill>
              </a:rPr>
              <a:t>., 19 (B4): 3099-3104</a:t>
            </a:r>
            <a:r>
              <a:rPr lang="en-US" sz="2000" b="0" baseline="0" dirty="0" smtClean="0">
                <a:solidFill>
                  <a:srgbClr val="000000"/>
                </a:solidFill>
              </a:rPr>
              <a:t>.</a:t>
            </a:r>
          </a:p>
          <a:p>
            <a:pPr lvl="0">
              <a:spcBef>
                <a:spcPts val="0"/>
              </a:spcBef>
            </a:pPr>
            <a:endParaRPr lang="en-US" sz="2000" b="0" baseline="0" dirty="0" smtClean="0">
              <a:solidFill>
                <a:srgbClr val="000000"/>
              </a:solidFill>
            </a:endParaRPr>
          </a:p>
          <a:p>
            <a:pPr>
              <a:spcBef>
                <a:spcPts val="0"/>
              </a:spcBef>
            </a:pPr>
            <a:r>
              <a:rPr lang="de-DE" sz="2000" b="0" baseline="0" dirty="0" smtClean="0">
                <a:solidFill>
                  <a:schemeClr val="tx1"/>
                </a:solidFill>
              </a:rPr>
              <a:t>Janssen </a:t>
            </a:r>
            <a:r>
              <a:rPr lang="de-DE" sz="2000" b="0" baseline="0" dirty="0">
                <a:solidFill>
                  <a:schemeClr val="tx1"/>
                </a:solidFill>
              </a:rPr>
              <a:t>et al. (2012): A comparative experimental and multiphysics computational fluid </a:t>
            </a:r>
            <a:r>
              <a:rPr lang="en-US" sz="2000" b="0" baseline="0" dirty="0">
                <a:solidFill>
                  <a:schemeClr val="tx1"/>
                </a:solidFill>
              </a:rPr>
              <a:t>dynamics study of coupled surface–subsurface flow in bed forms</a:t>
            </a:r>
            <a:r>
              <a:rPr lang="de-DE" sz="2000" b="0" baseline="0" dirty="0">
                <a:solidFill>
                  <a:schemeClr val="tx1"/>
                </a:solidFill>
              </a:rPr>
              <a:t>. </a:t>
            </a:r>
            <a:r>
              <a:rPr lang="de-DE" sz="2000" b="0" i="1" baseline="0" dirty="0">
                <a:solidFill>
                  <a:schemeClr val="tx1"/>
                </a:solidFill>
              </a:rPr>
              <a:t>Water Resour. Res. </a:t>
            </a:r>
            <a:r>
              <a:rPr lang="de-DE" sz="2000" b="0" baseline="0" dirty="0">
                <a:solidFill>
                  <a:schemeClr val="tx1"/>
                </a:solidFill>
              </a:rPr>
              <a:t>48 doi:10.1029/2012WR011982</a:t>
            </a:r>
          </a:p>
          <a:p>
            <a:pPr>
              <a:spcBef>
                <a:spcPts val="0"/>
              </a:spcBef>
            </a:pPr>
            <a:endParaRPr lang="de-DE" sz="2000" b="0" baseline="0" dirty="0">
              <a:solidFill>
                <a:schemeClr val="tx1"/>
              </a:solidFill>
            </a:endParaRPr>
          </a:p>
          <a:p>
            <a:pPr>
              <a:spcBef>
                <a:spcPts val="0"/>
              </a:spcBef>
            </a:pPr>
            <a:endParaRPr lang="de-DE" sz="2000" b="0" baseline="0" dirty="0" smtClean="0">
              <a:solidFill>
                <a:schemeClr val="tx1"/>
              </a:solidFill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2023131" y="33513676"/>
            <a:ext cx="11953328" cy="49398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de-DE" altLang="de-DE" sz="3000" b="0" baseline="0" dirty="0" smtClean="0">
                <a:solidFill>
                  <a:srgbClr val="000000"/>
                </a:solidFill>
              </a:rPr>
              <a:t>At low velocities, when the topography is fixed, oxygen transport and fluxes depend only on pressure </a:t>
            </a:r>
            <a:r>
              <a:rPr lang="de-DE" altLang="de-DE" sz="3000" b="0" baseline="0" dirty="0">
                <a:solidFill>
                  <a:srgbClr val="000000"/>
                </a:solidFill>
              </a:rPr>
              <a:t>driven </a:t>
            </a:r>
            <a:r>
              <a:rPr lang="de-DE" altLang="de-DE" sz="3000" b="0" baseline="0" dirty="0" smtClean="0">
                <a:solidFill>
                  <a:srgbClr val="000000"/>
                </a:solidFill>
              </a:rPr>
              <a:t>porewater flow. </a:t>
            </a:r>
            <a:r>
              <a:rPr lang="de-DE" altLang="de-DE" sz="3000" b="0" baseline="0" dirty="0" smtClean="0">
                <a:solidFill>
                  <a:schemeClr val="tx1"/>
                </a:solidFill>
              </a:rPr>
              <a:t>The O</a:t>
            </a:r>
            <a:r>
              <a:rPr lang="de-DE" altLang="de-DE" sz="3000" b="0" dirty="0" smtClean="0">
                <a:solidFill>
                  <a:schemeClr val="tx1"/>
                </a:solidFill>
              </a:rPr>
              <a:t>2</a:t>
            </a:r>
            <a:r>
              <a:rPr lang="de-DE" altLang="de-DE" sz="3000" b="0" baseline="0" dirty="0" smtClean="0">
                <a:solidFill>
                  <a:schemeClr val="tx1"/>
                </a:solidFill>
              </a:rPr>
              <a:t> </a:t>
            </a:r>
            <a:r>
              <a:rPr lang="de-DE" altLang="de-DE" sz="3000" b="0" baseline="0" dirty="0">
                <a:solidFill>
                  <a:schemeClr val="tx1"/>
                </a:solidFill>
              </a:rPr>
              <a:t>distribution is highly 2-dimensional. Both, vertical and horizontal O</a:t>
            </a:r>
            <a:r>
              <a:rPr lang="de-DE" altLang="de-DE" sz="3000" b="0" dirty="0">
                <a:solidFill>
                  <a:schemeClr val="tx1"/>
                </a:solidFill>
              </a:rPr>
              <a:t>2</a:t>
            </a:r>
            <a:r>
              <a:rPr lang="de-DE" altLang="de-DE" sz="3000" b="0" baseline="0" dirty="0">
                <a:solidFill>
                  <a:schemeClr val="tx1"/>
                </a:solidFill>
              </a:rPr>
              <a:t> gradients are found in the </a:t>
            </a:r>
            <a:r>
              <a:rPr lang="de-DE" altLang="de-DE" sz="3000" b="0" baseline="0" dirty="0" smtClean="0">
                <a:solidFill>
                  <a:schemeClr val="tx1"/>
                </a:solidFill>
              </a:rPr>
              <a:t>sediment.</a:t>
            </a:r>
            <a:endParaRPr lang="de-DE" altLang="de-DE" sz="3000" b="0" baseline="0" dirty="0">
              <a:solidFill>
                <a:srgbClr val="000000"/>
              </a:solidFill>
            </a:endParaRPr>
          </a:p>
          <a:p>
            <a:pPr lvl="0"/>
            <a:r>
              <a:rPr lang="de-DE" altLang="de-DE" sz="3000" b="0" baseline="0" dirty="0" smtClean="0">
                <a:solidFill>
                  <a:srgbClr val="000000"/>
                </a:solidFill>
              </a:rPr>
              <a:t>When the bed shear stress approaches the critical threshold, ripples start to migrate. With increasing ripple migration the pressure </a:t>
            </a:r>
            <a:r>
              <a:rPr lang="de-DE" altLang="de-DE" sz="3000" b="0" baseline="0" dirty="0">
                <a:solidFill>
                  <a:srgbClr val="000000"/>
                </a:solidFill>
              </a:rPr>
              <a:t>gradients </a:t>
            </a:r>
            <a:r>
              <a:rPr lang="de-DE" altLang="de-DE" sz="3000" b="0" baseline="0" dirty="0" smtClean="0">
                <a:solidFill>
                  <a:srgbClr val="000000"/>
                </a:solidFill>
              </a:rPr>
              <a:t>in </a:t>
            </a:r>
            <a:r>
              <a:rPr lang="de-DE" altLang="de-DE" sz="3000" b="0" baseline="0" dirty="0">
                <a:solidFill>
                  <a:srgbClr val="000000"/>
                </a:solidFill>
              </a:rPr>
              <a:t>deeper layers change </a:t>
            </a:r>
            <a:r>
              <a:rPr lang="de-DE" altLang="de-DE" sz="3000" b="0" baseline="0" dirty="0" smtClean="0">
                <a:solidFill>
                  <a:srgbClr val="000000"/>
                </a:solidFill>
              </a:rPr>
              <a:t>too fast to allow effective porewater flow and diffusive transport starts dominating. As a result the O</a:t>
            </a:r>
            <a:r>
              <a:rPr lang="de-DE" altLang="de-DE" sz="3000" b="0" dirty="0" smtClean="0">
                <a:solidFill>
                  <a:srgbClr val="000000"/>
                </a:solidFill>
              </a:rPr>
              <a:t>2</a:t>
            </a:r>
            <a:r>
              <a:rPr lang="de-DE" altLang="de-DE" sz="3000" b="0" baseline="0" dirty="0" smtClean="0">
                <a:solidFill>
                  <a:srgbClr val="000000"/>
                </a:solidFill>
              </a:rPr>
              <a:t> fluxes decrease, especially for coarse grained </a:t>
            </a:r>
            <a:r>
              <a:rPr lang="de-DE" altLang="de-DE" sz="3000" b="0" baseline="0" dirty="0">
                <a:solidFill>
                  <a:srgbClr val="000000"/>
                </a:solidFill>
              </a:rPr>
              <a:t>sediments where </a:t>
            </a:r>
            <a:r>
              <a:rPr lang="de-DE" altLang="de-DE" sz="3000" b="0" baseline="0" dirty="0" smtClean="0">
                <a:solidFill>
                  <a:srgbClr val="000000"/>
                </a:solidFill>
              </a:rPr>
              <a:t>high permeability caused a deep O</a:t>
            </a:r>
            <a:r>
              <a:rPr lang="de-DE" altLang="de-DE" sz="3000" b="0" dirty="0" smtClean="0">
                <a:solidFill>
                  <a:srgbClr val="000000"/>
                </a:solidFill>
              </a:rPr>
              <a:t>2</a:t>
            </a:r>
            <a:r>
              <a:rPr lang="de-DE" altLang="de-DE" sz="3000" b="0" baseline="0" dirty="0" smtClean="0">
                <a:solidFill>
                  <a:srgbClr val="000000"/>
                </a:solidFill>
              </a:rPr>
              <a:t> penetration at steady state. </a:t>
            </a:r>
          </a:p>
        </p:txBody>
      </p:sp>
      <p:grpSp>
        <p:nvGrpSpPr>
          <p:cNvPr id="145" name="Group 144"/>
          <p:cNvGrpSpPr/>
          <p:nvPr/>
        </p:nvGrpSpPr>
        <p:grpSpPr>
          <a:xfrm>
            <a:off x="1570620" y="33590970"/>
            <a:ext cx="346570" cy="477054"/>
            <a:chOff x="8616096" y="34648417"/>
            <a:chExt cx="346570" cy="477054"/>
          </a:xfrm>
        </p:grpSpPr>
        <p:sp>
          <p:nvSpPr>
            <p:cNvPr id="146" name="Rectangle 530"/>
            <p:cNvSpPr>
              <a:spLocks noChangeArrowheads="1"/>
            </p:cNvSpPr>
            <p:nvPr/>
          </p:nvSpPr>
          <p:spPr bwMode="auto">
            <a:xfrm rot="2700000">
              <a:off x="8639044" y="34734261"/>
              <a:ext cx="323946" cy="313603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de-DE"/>
            </a:p>
          </p:txBody>
        </p:sp>
        <p:sp>
          <p:nvSpPr>
            <p:cNvPr id="147" name="Rectangle 146"/>
            <p:cNvSpPr/>
            <p:nvPr/>
          </p:nvSpPr>
          <p:spPr>
            <a:xfrm>
              <a:off x="8616096" y="34648417"/>
              <a:ext cx="346570" cy="4770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de-DE" altLang="de-DE" sz="2500" baseline="0" dirty="0" smtClean="0">
                  <a:solidFill>
                    <a:srgbClr val="C9D6E5"/>
                  </a:solidFill>
                </a:rPr>
                <a:t>1</a:t>
              </a:r>
              <a:endParaRPr lang="de-DE" altLang="de-DE" sz="2500" baseline="0" dirty="0">
                <a:solidFill>
                  <a:srgbClr val="C9D6E5"/>
                </a:solidFill>
              </a:endParaRPr>
            </a:p>
          </p:txBody>
        </p:sp>
      </p:grpSp>
      <p:grpSp>
        <p:nvGrpSpPr>
          <p:cNvPr id="148" name="Group 147"/>
          <p:cNvGrpSpPr/>
          <p:nvPr/>
        </p:nvGrpSpPr>
        <p:grpSpPr>
          <a:xfrm>
            <a:off x="1581846" y="35600172"/>
            <a:ext cx="346570" cy="477054"/>
            <a:chOff x="8616096" y="34746130"/>
            <a:chExt cx="346570" cy="477054"/>
          </a:xfrm>
        </p:grpSpPr>
        <p:sp>
          <p:nvSpPr>
            <p:cNvPr id="149" name="Rectangle 530"/>
            <p:cNvSpPr>
              <a:spLocks noChangeArrowheads="1"/>
            </p:cNvSpPr>
            <p:nvPr/>
          </p:nvSpPr>
          <p:spPr bwMode="auto">
            <a:xfrm rot="2700000">
              <a:off x="8639044" y="34831974"/>
              <a:ext cx="323946" cy="313603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de-DE"/>
            </a:p>
          </p:txBody>
        </p:sp>
        <p:sp>
          <p:nvSpPr>
            <p:cNvPr id="150" name="Rectangle 149"/>
            <p:cNvSpPr/>
            <p:nvPr/>
          </p:nvSpPr>
          <p:spPr>
            <a:xfrm>
              <a:off x="8616096" y="34746130"/>
              <a:ext cx="346570" cy="4770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de-DE" altLang="de-DE" sz="2500" baseline="0" dirty="0" smtClean="0">
                  <a:solidFill>
                    <a:srgbClr val="C9D6E5"/>
                  </a:solidFill>
                </a:rPr>
                <a:t>2</a:t>
              </a:r>
              <a:endParaRPr lang="de-DE" altLang="de-DE" sz="2500" baseline="0" dirty="0">
                <a:solidFill>
                  <a:srgbClr val="C9D6E5"/>
                </a:solidFill>
              </a:endParaRPr>
            </a:p>
          </p:txBody>
        </p:sp>
      </p:grpSp>
      <p:sp>
        <p:nvSpPr>
          <p:cNvPr id="117" name="Text Box 486"/>
          <p:cNvSpPr txBox="1">
            <a:spLocks noChangeArrowheads="1"/>
          </p:cNvSpPr>
          <p:nvPr/>
        </p:nvSpPr>
        <p:spPr bwMode="auto">
          <a:xfrm>
            <a:off x="12678577" y="29670041"/>
            <a:ext cx="15788174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de-DE" altLang="de-DE" sz="2000" baseline="0" dirty="0" smtClean="0">
                <a:solidFill>
                  <a:srgbClr val="263A50"/>
                </a:solidFill>
              </a:rPr>
              <a:t>Fig. 3: </a:t>
            </a:r>
            <a:r>
              <a:rPr lang="de-DE" altLang="de-DE" sz="2000" b="0" baseline="0" dirty="0" smtClean="0">
                <a:solidFill>
                  <a:schemeClr val="tx1"/>
                </a:solidFill>
              </a:rPr>
              <a:t>The stationary </a:t>
            </a:r>
            <a:r>
              <a:rPr lang="de-DE" altLang="de-DE" sz="2000" b="0" baseline="0" dirty="0">
                <a:solidFill>
                  <a:schemeClr val="tx1"/>
                </a:solidFill>
              </a:rPr>
              <a:t>distribution of porewater age </a:t>
            </a:r>
            <a:r>
              <a:rPr lang="de-DE" altLang="de-DE" sz="2000" b="0" baseline="0" dirty="0" smtClean="0">
                <a:solidFill>
                  <a:schemeClr val="tx1"/>
                </a:solidFill>
              </a:rPr>
              <a:t> (pseudocolor, in hours) and </a:t>
            </a:r>
            <a:r>
              <a:rPr lang="de-DE" altLang="de-DE" sz="2000" b="0" baseline="0" dirty="0">
                <a:solidFill>
                  <a:schemeClr val="tx1"/>
                </a:solidFill>
              </a:rPr>
              <a:t>the O</a:t>
            </a:r>
            <a:r>
              <a:rPr lang="de-DE" altLang="de-DE" sz="2000" b="0" dirty="0">
                <a:solidFill>
                  <a:schemeClr val="tx1"/>
                </a:solidFill>
              </a:rPr>
              <a:t>2</a:t>
            </a:r>
            <a:r>
              <a:rPr lang="de-DE" altLang="de-DE" sz="2000" b="0" baseline="0" dirty="0">
                <a:solidFill>
                  <a:schemeClr val="tx1"/>
                </a:solidFill>
              </a:rPr>
              <a:t> penetration </a:t>
            </a:r>
            <a:r>
              <a:rPr lang="de-DE" altLang="de-DE" sz="2000" b="0" baseline="0" dirty="0" smtClean="0">
                <a:solidFill>
                  <a:schemeClr val="tx1"/>
                </a:solidFill>
              </a:rPr>
              <a:t>depth (dashed lines) are shown </a:t>
            </a:r>
            <a:r>
              <a:rPr lang="de-DE" altLang="de-DE" sz="2000" b="0" baseline="0" dirty="0">
                <a:solidFill>
                  <a:schemeClr val="tx1"/>
                </a:solidFill>
              </a:rPr>
              <a:t>for a range of realistic bottom water velocities and grain sizes as found in the North Sea </a:t>
            </a:r>
            <a:r>
              <a:rPr lang="de-DE" altLang="de-DE" sz="2000" b="0" baseline="0" dirty="0" smtClean="0">
                <a:solidFill>
                  <a:schemeClr val="tx1"/>
                </a:solidFill>
              </a:rPr>
              <a:t>. Settings: ripple height: 2 cm</a:t>
            </a:r>
            <a:r>
              <a:rPr lang="de-DE" altLang="de-DE" sz="2000" b="0" baseline="0" dirty="0">
                <a:solidFill>
                  <a:schemeClr val="tx1"/>
                </a:solidFill>
              </a:rPr>
              <a:t>;</a:t>
            </a:r>
            <a:r>
              <a:rPr lang="de-DE" altLang="de-DE" sz="2000" b="0" baseline="0" dirty="0" smtClean="0">
                <a:solidFill>
                  <a:schemeClr val="tx1"/>
                </a:solidFill>
              </a:rPr>
              <a:t> Reaction: 100 µM/h and k</a:t>
            </a:r>
            <a:r>
              <a:rPr lang="de-DE" altLang="de-DE" sz="2000" b="0" dirty="0" smtClean="0">
                <a:solidFill>
                  <a:schemeClr val="tx1"/>
                </a:solidFill>
              </a:rPr>
              <a:t>m</a:t>
            </a:r>
            <a:r>
              <a:rPr lang="de-DE" altLang="de-DE" sz="2000" b="0" baseline="0" dirty="0" smtClean="0">
                <a:solidFill>
                  <a:schemeClr val="tx1"/>
                </a:solidFill>
              </a:rPr>
              <a:t>:35µM; permeability: 10</a:t>
            </a:r>
            <a:r>
              <a:rPr lang="de-DE" altLang="de-DE" sz="2000" b="0" baseline="30000" dirty="0" smtClean="0">
                <a:solidFill>
                  <a:schemeClr val="tx1"/>
                </a:solidFill>
              </a:rPr>
              <a:t>-10</a:t>
            </a:r>
            <a:r>
              <a:rPr lang="de-DE" altLang="de-DE" sz="2000" b="0" baseline="0" dirty="0" smtClean="0">
                <a:solidFill>
                  <a:schemeClr val="tx1"/>
                </a:solidFill>
              </a:rPr>
              <a:t>m</a:t>
            </a:r>
            <a:r>
              <a:rPr lang="de-DE" altLang="de-DE" sz="2000" b="0" baseline="30000" dirty="0" smtClean="0">
                <a:solidFill>
                  <a:schemeClr val="tx1"/>
                </a:solidFill>
              </a:rPr>
              <a:t>2</a:t>
            </a:r>
            <a:r>
              <a:rPr lang="de-DE" altLang="de-DE" sz="2000" b="0" baseline="0" dirty="0" smtClean="0">
                <a:solidFill>
                  <a:schemeClr val="tx1"/>
                </a:solidFill>
              </a:rPr>
              <a:t> – 10</a:t>
            </a:r>
            <a:r>
              <a:rPr lang="de-DE" altLang="de-DE" sz="2000" b="0" baseline="30000" dirty="0" smtClean="0">
                <a:solidFill>
                  <a:schemeClr val="tx1"/>
                </a:solidFill>
              </a:rPr>
              <a:t>-11</a:t>
            </a:r>
            <a:r>
              <a:rPr lang="de-DE" altLang="de-DE" sz="2000" b="0" baseline="0" dirty="0" smtClean="0">
                <a:solidFill>
                  <a:schemeClr val="tx1"/>
                </a:solidFill>
              </a:rPr>
              <a:t> m</a:t>
            </a:r>
            <a:r>
              <a:rPr lang="de-DE" altLang="de-DE" sz="2000" b="0" baseline="30000" dirty="0" smtClean="0">
                <a:solidFill>
                  <a:schemeClr val="tx1"/>
                </a:solidFill>
              </a:rPr>
              <a:t>2</a:t>
            </a:r>
            <a:endParaRPr lang="de-DE" altLang="de-DE" sz="2000" b="0" baseline="0" dirty="0" smtClean="0">
              <a:solidFill>
                <a:schemeClr val="tx1"/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21204026" y="25926194"/>
            <a:ext cx="329670" cy="443869"/>
            <a:chOff x="8265185" y="35058244"/>
            <a:chExt cx="346570" cy="477054"/>
          </a:xfrm>
        </p:grpSpPr>
        <p:sp>
          <p:nvSpPr>
            <p:cNvPr id="126" name="Rectangle 530"/>
            <p:cNvSpPr>
              <a:spLocks noChangeArrowheads="1"/>
            </p:cNvSpPr>
            <p:nvPr/>
          </p:nvSpPr>
          <p:spPr bwMode="auto">
            <a:xfrm rot="2700000">
              <a:off x="8290650" y="35173342"/>
              <a:ext cx="323946" cy="313603"/>
            </a:xfrm>
            <a:prstGeom prst="rect">
              <a:avLst/>
            </a:prstGeom>
            <a:solidFill>
              <a:srgbClr val="003366"/>
            </a:solidFill>
            <a:ln w="9525" algn="ctr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de-DE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8265185" y="35058244"/>
              <a:ext cx="346570" cy="4770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de-DE" altLang="de-DE" sz="2500" baseline="0" dirty="0">
                  <a:solidFill>
                    <a:srgbClr val="C9D6E5"/>
                  </a:solidFill>
                </a:rPr>
                <a:t>2</a:t>
              </a:r>
            </a:p>
          </p:txBody>
        </p:sp>
      </p:grpSp>
      <p:grpSp>
        <p:nvGrpSpPr>
          <p:cNvPr id="130" name="Group 129"/>
          <p:cNvGrpSpPr/>
          <p:nvPr/>
        </p:nvGrpSpPr>
        <p:grpSpPr>
          <a:xfrm>
            <a:off x="27324706" y="23847487"/>
            <a:ext cx="329670" cy="443869"/>
            <a:chOff x="8560455" y="34839589"/>
            <a:chExt cx="346570" cy="477054"/>
          </a:xfrm>
        </p:grpSpPr>
        <p:sp>
          <p:nvSpPr>
            <p:cNvPr id="131" name="Rectangle 530"/>
            <p:cNvSpPr>
              <a:spLocks noChangeArrowheads="1"/>
            </p:cNvSpPr>
            <p:nvPr/>
          </p:nvSpPr>
          <p:spPr bwMode="auto">
            <a:xfrm rot="2700000">
              <a:off x="8570726" y="34938934"/>
              <a:ext cx="323946" cy="313603"/>
            </a:xfrm>
            <a:prstGeom prst="rect">
              <a:avLst/>
            </a:prstGeom>
            <a:solidFill>
              <a:srgbClr val="003366"/>
            </a:solidFill>
            <a:ln w="9525" algn="ctr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de-DE"/>
            </a:p>
          </p:txBody>
        </p:sp>
        <p:sp>
          <p:nvSpPr>
            <p:cNvPr id="132" name="Rectangle 131"/>
            <p:cNvSpPr/>
            <p:nvPr/>
          </p:nvSpPr>
          <p:spPr>
            <a:xfrm>
              <a:off x="8560455" y="34839589"/>
              <a:ext cx="346570" cy="4770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de-DE" altLang="de-DE" sz="2500" baseline="0" dirty="0">
                  <a:solidFill>
                    <a:srgbClr val="C9D6E5"/>
                  </a:solidFill>
                </a:rPr>
                <a:t>3</a:t>
              </a:r>
            </a:p>
          </p:txBody>
        </p:sp>
      </p:grpSp>
      <p:grpSp>
        <p:nvGrpSpPr>
          <p:cNvPr id="133" name="Group 132"/>
          <p:cNvGrpSpPr/>
          <p:nvPr/>
        </p:nvGrpSpPr>
        <p:grpSpPr>
          <a:xfrm>
            <a:off x="15123885" y="28067837"/>
            <a:ext cx="329670" cy="443869"/>
            <a:chOff x="8149062" y="35087535"/>
            <a:chExt cx="346570" cy="477054"/>
          </a:xfrm>
        </p:grpSpPr>
        <p:sp>
          <p:nvSpPr>
            <p:cNvPr id="134" name="Rectangle 530"/>
            <p:cNvSpPr>
              <a:spLocks noChangeArrowheads="1"/>
            </p:cNvSpPr>
            <p:nvPr/>
          </p:nvSpPr>
          <p:spPr bwMode="auto">
            <a:xfrm rot="2700000">
              <a:off x="8167243" y="35217104"/>
              <a:ext cx="323946" cy="313603"/>
            </a:xfrm>
            <a:prstGeom prst="rect">
              <a:avLst/>
            </a:prstGeom>
            <a:solidFill>
              <a:srgbClr val="003366"/>
            </a:solidFill>
            <a:ln w="9525" algn="ctr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de-DE"/>
            </a:p>
          </p:txBody>
        </p:sp>
        <p:sp>
          <p:nvSpPr>
            <p:cNvPr id="135" name="Rectangle 134"/>
            <p:cNvSpPr/>
            <p:nvPr/>
          </p:nvSpPr>
          <p:spPr>
            <a:xfrm>
              <a:off x="8149062" y="35087535"/>
              <a:ext cx="346570" cy="47705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/>
              <a:r>
                <a:rPr lang="de-DE" altLang="de-DE" sz="2500" baseline="0" dirty="0" smtClean="0">
                  <a:solidFill>
                    <a:srgbClr val="C9D6E5"/>
                  </a:solidFill>
                </a:rPr>
                <a:t>1</a:t>
              </a:r>
              <a:endParaRPr lang="de-DE" altLang="de-DE" sz="2500" baseline="0" dirty="0">
                <a:solidFill>
                  <a:srgbClr val="C9D6E5"/>
                </a:solidFill>
              </a:endParaRP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13364923" y="22212789"/>
            <a:ext cx="14446544" cy="831000"/>
            <a:chOff x="13502152" y="20987240"/>
            <a:chExt cx="14281399" cy="893127"/>
          </a:xfrm>
        </p:grpSpPr>
        <p:sp>
          <p:nvSpPr>
            <p:cNvPr id="99" name="Text Box 486"/>
            <p:cNvSpPr txBox="1">
              <a:spLocks noChangeArrowheads="1"/>
            </p:cNvSpPr>
            <p:nvPr/>
          </p:nvSpPr>
          <p:spPr bwMode="auto">
            <a:xfrm>
              <a:off x="13502152" y="20987240"/>
              <a:ext cx="2197138" cy="89312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de-DE" altLang="de-DE" sz="2000" baseline="0" dirty="0" smtClean="0">
                  <a:solidFill>
                    <a:schemeClr val="tx1"/>
                  </a:solidFill>
                </a:rPr>
                <a:t>U</a:t>
              </a:r>
              <a:r>
                <a:rPr lang="de-DE" altLang="de-DE" sz="2000" dirty="0" smtClean="0">
                  <a:solidFill>
                    <a:schemeClr val="tx1"/>
                  </a:solidFill>
                </a:rPr>
                <a:t>0</a:t>
              </a:r>
              <a:r>
                <a:rPr lang="de-DE" altLang="de-DE" sz="2000" baseline="0" dirty="0" smtClean="0">
                  <a:solidFill>
                    <a:schemeClr val="tx1"/>
                  </a:solidFill>
                </a:rPr>
                <a:t> = 11cm/s</a:t>
              </a:r>
            </a:p>
            <a:p>
              <a:pPr>
                <a:lnSpc>
                  <a:spcPct val="120000"/>
                </a:lnSpc>
                <a:spcBef>
                  <a:spcPts val="0"/>
                </a:spcBef>
              </a:pPr>
              <a:r>
                <a:rPr lang="de-DE" altLang="de-DE" sz="2000" baseline="0" dirty="0" smtClean="0">
                  <a:solidFill>
                    <a:schemeClr val="tx1"/>
                  </a:solidFill>
                </a:rPr>
                <a:t>Re = 1500</a:t>
              </a:r>
            </a:p>
          </p:txBody>
        </p:sp>
        <p:sp>
          <p:nvSpPr>
            <p:cNvPr id="127" name="Text Box 486"/>
            <p:cNvSpPr txBox="1">
              <a:spLocks noChangeArrowheads="1"/>
            </p:cNvSpPr>
            <p:nvPr/>
          </p:nvSpPr>
          <p:spPr bwMode="auto">
            <a:xfrm>
              <a:off x="16589270" y="20987242"/>
              <a:ext cx="2197138" cy="89312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de-DE" altLang="de-DE" sz="2000" baseline="0" dirty="0" smtClean="0">
                  <a:solidFill>
                    <a:schemeClr val="tx1"/>
                  </a:solidFill>
                </a:rPr>
                <a:t>U</a:t>
              </a:r>
              <a:r>
                <a:rPr lang="de-DE" altLang="de-DE" sz="2000" dirty="0" smtClean="0">
                  <a:solidFill>
                    <a:schemeClr val="tx1"/>
                  </a:solidFill>
                </a:rPr>
                <a:t>1</a:t>
              </a:r>
              <a:r>
                <a:rPr lang="de-DE" altLang="de-DE" sz="2000" baseline="0" dirty="0" smtClean="0">
                  <a:solidFill>
                    <a:schemeClr val="tx1"/>
                  </a:solidFill>
                </a:rPr>
                <a:t> = 18cm/s</a:t>
              </a:r>
            </a:p>
            <a:p>
              <a:pPr>
                <a:lnSpc>
                  <a:spcPct val="120000"/>
                </a:lnSpc>
                <a:spcBef>
                  <a:spcPts val="0"/>
                </a:spcBef>
              </a:pPr>
              <a:r>
                <a:rPr lang="de-DE" altLang="de-DE" sz="2000" baseline="0" dirty="0" smtClean="0">
                  <a:solidFill>
                    <a:schemeClr val="tx1"/>
                  </a:solidFill>
                </a:rPr>
                <a:t>Re = 2400</a:t>
              </a:r>
            </a:p>
          </p:txBody>
        </p:sp>
        <p:sp>
          <p:nvSpPr>
            <p:cNvPr id="128" name="Text Box 486"/>
            <p:cNvSpPr txBox="1">
              <a:spLocks noChangeArrowheads="1"/>
            </p:cNvSpPr>
            <p:nvPr/>
          </p:nvSpPr>
          <p:spPr bwMode="auto">
            <a:xfrm>
              <a:off x="19467591" y="20987243"/>
              <a:ext cx="2197138" cy="8931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de-DE" altLang="de-DE" sz="2000" baseline="0" dirty="0" smtClean="0">
                  <a:solidFill>
                    <a:schemeClr val="tx1"/>
                  </a:solidFill>
                </a:rPr>
                <a:t>U</a:t>
              </a:r>
              <a:r>
                <a:rPr lang="de-DE" altLang="de-DE" sz="2000" dirty="0" smtClean="0">
                  <a:solidFill>
                    <a:schemeClr val="tx1"/>
                  </a:solidFill>
                </a:rPr>
                <a:t>2</a:t>
              </a:r>
              <a:r>
                <a:rPr lang="de-DE" altLang="de-DE" sz="2000" baseline="0" dirty="0" smtClean="0">
                  <a:solidFill>
                    <a:schemeClr val="tx1"/>
                  </a:solidFill>
                </a:rPr>
                <a:t> = 22cm/s</a:t>
              </a:r>
            </a:p>
            <a:p>
              <a:pPr>
                <a:lnSpc>
                  <a:spcPct val="120000"/>
                </a:lnSpc>
                <a:spcBef>
                  <a:spcPts val="0"/>
                </a:spcBef>
              </a:pPr>
              <a:r>
                <a:rPr lang="de-DE" altLang="de-DE" sz="2000" baseline="0" dirty="0" smtClean="0">
                  <a:solidFill>
                    <a:schemeClr val="tx1"/>
                  </a:solidFill>
                </a:rPr>
                <a:t>Re = 3000</a:t>
              </a:r>
            </a:p>
          </p:txBody>
        </p:sp>
        <p:sp>
          <p:nvSpPr>
            <p:cNvPr id="129" name="Text Box 486"/>
            <p:cNvSpPr txBox="1">
              <a:spLocks noChangeArrowheads="1"/>
            </p:cNvSpPr>
            <p:nvPr/>
          </p:nvSpPr>
          <p:spPr bwMode="auto">
            <a:xfrm>
              <a:off x="22634359" y="20987242"/>
              <a:ext cx="2197138" cy="8931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de-DE" altLang="de-DE" sz="2000" baseline="0" dirty="0" smtClean="0">
                  <a:solidFill>
                    <a:schemeClr val="tx1"/>
                  </a:solidFill>
                </a:rPr>
                <a:t>U</a:t>
              </a:r>
              <a:r>
                <a:rPr lang="de-DE" altLang="de-DE" sz="2000" dirty="0" smtClean="0">
                  <a:solidFill>
                    <a:schemeClr val="tx1"/>
                  </a:solidFill>
                </a:rPr>
                <a:t>3</a:t>
              </a:r>
              <a:r>
                <a:rPr lang="de-DE" altLang="de-DE" sz="2000" baseline="0" dirty="0" smtClean="0">
                  <a:solidFill>
                    <a:schemeClr val="tx1"/>
                  </a:solidFill>
                </a:rPr>
                <a:t> = 30cm/s</a:t>
              </a:r>
            </a:p>
            <a:p>
              <a:pPr>
                <a:lnSpc>
                  <a:spcPct val="120000"/>
                </a:lnSpc>
                <a:spcBef>
                  <a:spcPts val="0"/>
                </a:spcBef>
              </a:pPr>
              <a:r>
                <a:rPr lang="de-DE" altLang="de-DE" sz="2000" baseline="0" dirty="0" smtClean="0">
                  <a:solidFill>
                    <a:schemeClr val="tx1"/>
                  </a:solidFill>
                </a:rPr>
                <a:t>Re = 4000</a:t>
              </a:r>
            </a:p>
          </p:txBody>
        </p:sp>
        <p:sp>
          <p:nvSpPr>
            <p:cNvPr id="136" name="Text Box 486"/>
            <p:cNvSpPr txBox="1">
              <a:spLocks noChangeArrowheads="1"/>
            </p:cNvSpPr>
            <p:nvPr/>
          </p:nvSpPr>
          <p:spPr bwMode="auto">
            <a:xfrm>
              <a:off x="25586413" y="20987243"/>
              <a:ext cx="2197138" cy="89312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de-DE" altLang="de-DE" sz="2000" baseline="0" dirty="0" smtClean="0">
                  <a:solidFill>
                    <a:schemeClr val="tx1"/>
                  </a:solidFill>
                </a:rPr>
                <a:t>U</a:t>
              </a:r>
              <a:r>
                <a:rPr lang="de-DE" altLang="de-DE" sz="2000" dirty="0" smtClean="0">
                  <a:solidFill>
                    <a:schemeClr val="tx1"/>
                  </a:solidFill>
                </a:rPr>
                <a:t>4</a:t>
              </a:r>
              <a:r>
                <a:rPr lang="de-DE" altLang="de-DE" sz="2000" baseline="0" dirty="0" smtClean="0">
                  <a:solidFill>
                    <a:schemeClr val="tx1"/>
                  </a:solidFill>
                </a:rPr>
                <a:t> = 40cm/s</a:t>
              </a:r>
            </a:p>
            <a:p>
              <a:pPr>
                <a:lnSpc>
                  <a:spcPct val="120000"/>
                </a:lnSpc>
                <a:spcBef>
                  <a:spcPts val="0"/>
                </a:spcBef>
              </a:pPr>
              <a:r>
                <a:rPr lang="de-DE" altLang="de-DE" sz="2000" baseline="0" dirty="0" smtClean="0">
                  <a:solidFill>
                    <a:schemeClr val="tx1"/>
                  </a:solidFill>
                </a:rPr>
                <a:t>Re = 5400</a:t>
              </a:r>
            </a:p>
          </p:txBody>
        </p:sp>
      </p:grpSp>
      <p:sp>
        <p:nvSpPr>
          <p:cNvPr id="160" name="TextBox 159"/>
          <p:cNvSpPr txBox="1"/>
          <p:nvPr/>
        </p:nvSpPr>
        <p:spPr>
          <a:xfrm rot="16200000">
            <a:off x="11097556" y="28269489"/>
            <a:ext cx="1640399" cy="509579"/>
          </a:xfrm>
          <a:prstGeom prst="rect">
            <a:avLst/>
          </a:prstGeom>
          <a:noFill/>
          <a:ln w="63500">
            <a:noFill/>
            <a:prstDash val="dash"/>
          </a:ln>
        </p:spPr>
        <p:txBody>
          <a:bodyPr wrap="none" lIns="288000" rIns="288000" bIns="180000" rtlCol="0">
            <a:spAutoFit/>
          </a:bodyPr>
          <a:lstStyle/>
          <a:p>
            <a:r>
              <a:rPr lang="de-DE" sz="2000" baseline="0" dirty="0" smtClean="0">
                <a:solidFill>
                  <a:schemeClr val="tx1"/>
                </a:solidFill>
              </a:rPr>
              <a:t>d = 405</a:t>
            </a:r>
            <a:r>
              <a:rPr lang="el-GR" sz="2000" baseline="0" dirty="0" smtClean="0">
                <a:solidFill>
                  <a:schemeClr val="tx1"/>
                </a:solidFill>
              </a:rPr>
              <a:t> </a:t>
            </a:r>
            <a:r>
              <a:rPr lang="el-GR" sz="2000" baseline="0" dirty="0">
                <a:solidFill>
                  <a:schemeClr val="tx1"/>
                </a:solidFill>
              </a:rPr>
              <a:t>μ</a:t>
            </a:r>
            <a:r>
              <a:rPr lang="de-DE" sz="2000" baseline="0" dirty="0">
                <a:solidFill>
                  <a:schemeClr val="tx1"/>
                </a:solidFill>
              </a:rPr>
              <a:t>m</a:t>
            </a:r>
            <a:endParaRPr lang="de-DE" sz="2000" baseline="0" dirty="0" smtClean="0">
              <a:solidFill>
                <a:schemeClr val="tx1"/>
              </a:solidFill>
            </a:endParaRPr>
          </a:p>
        </p:txBody>
      </p:sp>
      <p:sp>
        <p:nvSpPr>
          <p:cNvPr id="161" name="TextBox 160"/>
          <p:cNvSpPr txBox="1"/>
          <p:nvPr/>
        </p:nvSpPr>
        <p:spPr>
          <a:xfrm rot="16200000">
            <a:off x="11080761" y="25990051"/>
            <a:ext cx="1662770" cy="509579"/>
          </a:xfrm>
          <a:prstGeom prst="rect">
            <a:avLst/>
          </a:prstGeom>
          <a:noFill/>
          <a:ln w="63500">
            <a:noFill/>
            <a:prstDash val="dash"/>
          </a:ln>
        </p:spPr>
        <p:txBody>
          <a:bodyPr wrap="none" lIns="288000" rIns="288000" bIns="180000" rtlCol="0">
            <a:spAutoFit/>
          </a:bodyPr>
          <a:lstStyle/>
          <a:p>
            <a:r>
              <a:rPr lang="de-DE" sz="2000" baseline="0" dirty="0" smtClean="0">
                <a:solidFill>
                  <a:schemeClr val="tx1"/>
                </a:solidFill>
              </a:rPr>
              <a:t>d = 265</a:t>
            </a:r>
            <a:r>
              <a:rPr lang="el-GR" sz="2000" baseline="0" dirty="0" smtClean="0">
                <a:solidFill>
                  <a:schemeClr val="tx1"/>
                </a:solidFill>
              </a:rPr>
              <a:t> </a:t>
            </a:r>
            <a:r>
              <a:rPr lang="el-GR" sz="2000" baseline="0" dirty="0">
                <a:solidFill>
                  <a:schemeClr val="tx1"/>
                </a:solidFill>
              </a:rPr>
              <a:t>μ</a:t>
            </a:r>
            <a:r>
              <a:rPr lang="de-DE" sz="2000" baseline="0" dirty="0">
                <a:solidFill>
                  <a:schemeClr val="tx1"/>
                </a:solidFill>
              </a:rPr>
              <a:t>m</a:t>
            </a:r>
            <a:endParaRPr lang="de-DE" sz="2000" baseline="0" dirty="0" smtClean="0">
              <a:solidFill>
                <a:schemeClr val="tx1"/>
              </a:solidFill>
            </a:endParaRPr>
          </a:p>
        </p:txBody>
      </p:sp>
      <p:sp>
        <p:nvSpPr>
          <p:cNvPr id="162" name="TextBox 161"/>
          <p:cNvSpPr txBox="1"/>
          <p:nvPr/>
        </p:nvSpPr>
        <p:spPr>
          <a:xfrm rot="16200000">
            <a:off x="11046512" y="24009831"/>
            <a:ext cx="1662770" cy="509579"/>
          </a:xfrm>
          <a:prstGeom prst="rect">
            <a:avLst/>
          </a:prstGeom>
          <a:noFill/>
          <a:ln w="63500">
            <a:noFill/>
            <a:prstDash val="dash"/>
          </a:ln>
        </p:spPr>
        <p:txBody>
          <a:bodyPr wrap="none" lIns="288000" rIns="288000" bIns="180000" rtlCol="0">
            <a:spAutoFit/>
          </a:bodyPr>
          <a:lstStyle/>
          <a:p>
            <a:r>
              <a:rPr lang="de-DE" sz="2000" baseline="0" dirty="0" smtClean="0">
                <a:solidFill>
                  <a:schemeClr val="tx1"/>
                </a:solidFill>
              </a:rPr>
              <a:t>d = 174</a:t>
            </a:r>
            <a:r>
              <a:rPr lang="el-GR" sz="2000" baseline="0" dirty="0" smtClean="0">
                <a:solidFill>
                  <a:schemeClr val="tx1"/>
                </a:solidFill>
              </a:rPr>
              <a:t> </a:t>
            </a:r>
            <a:r>
              <a:rPr lang="el-GR" sz="2000" baseline="0" dirty="0">
                <a:solidFill>
                  <a:schemeClr val="tx1"/>
                </a:solidFill>
              </a:rPr>
              <a:t>μ</a:t>
            </a:r>
            <a:r>
              <a:rPr lang="de-DE" sz="2000" baseline="0" dirty="0">
                <a:solidFill>
                  <a:schemeClr val="tx1"/>
                </a:solidFill>
              </a:rPr>
              <a:t>m</a:t>
            </a:r>
            <a:endParaRPr lang="de-DE" sz="2000" baseline="0" dirty="0" smtClean="0">
              <a:solidFill>
                <a:schemeClr val="tx1"/>
              </a:solidFill>
            </a:endParaRPr>
          </a:p>
        </p:txBody>
      </p:sp>
      <p:sp>
        <p:nvSpPr>
          <p:cNvPr id="176" name="Text Box 486"/>
          <p:cNvSpPr txBox="1">
            <a:spLocks noChangeArrowheads="1"/>
          </p:cNvSpPr>
          <p:nvPr/>
        </p:nvSpPr>
        <p:spPr bwMode="auto">
          <a:xfrm>
            <a:off x="1435441" y="21876488"/>
            <a:ext cx="9691901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de-DE" altLang="de-DE" sz="3000" b="0" baseline="0" dirty="0" smtClean="0">
                <a:solidFill>
                  <a:schemeClr val="tx1"/>
                </a:solidFill>
              </a:rPr>
              <a:t>For 15 cases, the combined effect of bottom water velocity and sediment grain size on ripple migration, porewater transport, and O</a:t>
            </a:r>
            <a:r>
              <a:rPr lang="de-DE" altLang="de-DE" sz="3000" b="0" dirty="0" smtClean="0">
                <a:solidFill>
                  <a:schemeClr val="tx1"/>
                </a:solidFill>
              </a:rPr>
              <a:t>2</a:t>
            </a:r>
            <a:r>
              <a:rPr lang="de-DE" altLang="de-DE" sz="3000" b="0" baseline="0" dirty="0" smtClean="0">
                <a:solidFill>
                  <a:schemeClr val="tx1"/>
                </a:solidFill>
              </a:rPr>
              <a:t> distribution was modeled (</a:t>
            </a:r>
            <a:r>
              <a:rPr lang="de-DE" altLang="de-DE" sz="3000" baseline="0" dirty="0" smtClean="0">
                <a:solidFill>
                  <a:schemeClr val="tx1"/>
                </a:solidFill>
              </a:rPr>
              <a:t>Fig. 3</a:t>
            </a:r>
            <a:r>
              <a:rPr lang="de-DE" altLang="de-DE" sz="3000" b="0" baseline="0" dirty="0" smtClean="0">
                <a:solidFill>
                  <a:schemeClr val="tx1"/>
                </a:solidFill>
              </a:rPr>
              <a:t>) and can be summarized as follows: </a:t>
            </a:r>
            <a:endParaRPr lang="de-DE" altLang="de-DE" sz="3000" b="0" baseline="0" dirty="0">
              <a:solidFill>
                <a:schemeClr val="tx1"/>
              </a:solidFill>
            </a:endParaRPr>
          </a:p>
        </p:txBody>
      </p:sp>
      <p:sp>
        <p:nvSpPr>
          <p:cNvPr id="172" name="Rounded Rectangle 171"/>
          <p:cNvSpPr/>
          <p:nvPr/>
        </p:nvSpPr>
        <p:spPr bwMode="auto">
          <a:xfrm>
            <a:off x="1258341" y="27125536"/>
            <a:ext cx="10082294" cy="3999620"/>
          </a:xfrm>
          <a:prstGeom prst="roundRect">
            <a:avLst/>
          </a:prstGeom>
          <a:gradFill flip="none" rotWithShape="1">
            <a:gsLst>
              <a:gs pos="100000">
                <a:srgbClr val="D5E1EF">
                  <a:alpha val="0"/>
                </a:srgbClr>
              </a:gs>
              <a:gs pos="0">
                <a:srgbClr val="A7C3E1">
                  <a:alpha val="45000"/>
                </a:srgbClr>
              </a:gs>
            </a:gsLst>
            <a:lin ang="5400000" scaled="1"/>
            <a:tileRect/>
          </a:gradFill>
          <a:ln w="57150" cap="flat" cmpd="sng" algn="ctr">
            <a:noFill/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365760" tIns="594360" rIns="365760" bIns="41148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449263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40000"/>
              </a:spcAft>
              <a:buClr>
                <a:srgbClr val="000000"/>
              </a:buClr>
              <a:buSzPct val="100000"/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134600" algn="l"/>
                <a:tab pos="10858500" algn="l"/>
                <a:tab pos="11582400" algn="l"/>
                <a:tab pos="12306300" algn="l"/>
                <a:tab pos="13030200" algn="l"/>
                <a:tab pos="13754100" algn="l"/>
                <a:tab pos="14478000" algn="l"/>
                <a:tab pos="15201900" algn="l"/>
                <a:tab pos="15925800" algn="l"/>
                <a:tab pos="16649700" algn="l"/>
                <a:tab pos="17373600" algn="l"/>
                <a:tab pos="18097500" algn="l"/>
                <a:tab pos="18821400" algn="l"/>
                <a:tab pos="19545300" algn="l"/>
                <a:tab pos="20269200" algn="l"/>
                <a:tab pos="20993100" algn="l"/>
                <a:tab pos="21717000" algn="l"/>
                <a:tab pos="22440900" algn="l"/>
                <a:tab pos="23164800" algn="l"/>
                <a:tab pos="23888700" algn="l"/>
              </a:tabLst>
            </a:pPr>
            <a:endParaRPr kumimoji="0" lang="de-DE" sz="3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1388869" y="27112230"/>
            <a:ext cx="10130081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20000"/>
              </a:lnSpc>
            </a:pPr>
            <a:r>
              <a:rPr lang="de-DE" altLang="de-DE" sz="3000" baseline="0" dirty="0" smtClean="0">
                <a:solidFill>
                  <a:srgbClr val="263A50"/>
                </a:solidFill>
              </a:rPr>
              <a:t>	Effects for i</a:t>
            </a:r>
            <a:r>
              <a:rPr lang="de-DE" altLang="de-DE" sz="3000" spc="200" baseline="0" dirty="0" smtClean="0">
                <a:solidFill>
                  <a:srgbClr val="263A50"/>
                </a:solidFill>
              </a:rPr>
              <a:t>ncreasing Bottom Water Velocity:</a:t>
            </a:r>
            <a:endParaRPr lang="de-DE" altLang="de-DE" sz="3000" spc="200" baseline="0" dirty="0">
              <a:solidFill>
                <a:srgbClr val="263A50"/>
              </a:solidFill>
            </a:endParaRPr>
          </a:p>
          <a:p>
            <a:pPr marL="514350" lvl="0" indent="-514350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de-DE" altLang="de-DE" sz="3000" b="0" baseline="0" dirty="0" smtClean="0">
                <a:solidFill>
                  <a:schemeClr val="tx1"/>
                </a:solidFill>
              </a:rPr>
              <a:t>Oxygen uptake increases until migration starts</a:t>
            </a:r>
          </a:p>
          <a:p>
            <a:pPr marL="514350" lvl="0" indent="-514350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de-DE" altLang="de-DE" sz="3000" b="0" baseline="0" dirty="0" smtClean="0">
                <a:solidFill>
                  <a:schemeClr val="tx1"/>
                </a:solidFill>
              </a:rPr>
              <a:t>With increasing ripple migration, pressure-driven </a:t>
            </a:r>
            <a:r>
              <a:rPr lang="de-DE" altLang="de-DE" sz="3000" b="0" baseline="0" dirty="0">
                <a:solidFill>
                  <a:schemeClr val="tx1"/>
                </a:solidFill>
              </a:rPr>
              <a:t>porewater flow </a:t>
            </a:r>
            <a:r>
              <a:rPr lang="de-DE" altLang="de-DE" sz="3000" b="0" baseline="0" dirty="0" smtClean="0">
                <a:solidFill>
                  <a:schemeClr val="tx1"/>
                </a:solidFill>
              </a:rPr>
              <a:t>in deeper layers ceases, and water penetrates from both sides of the ripple</a:t>
            </a:r>
          </a:p>
          <a:p>
            <a:pPr marL="514350" lvl="0" indent="-514350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de-DE" altLang="de-DE" sz="3000" b="0" baseline="0" dirty="0" smtClean="0">
                <a:solidFill>
                  <a:schemeClr val="tx1"/>
                </a:solidFill>
              </a:rPr>
              <a:t>When migration dominates, the bedforms are fully flushed, the deeper layer is separated and diffusion limited</a:t>
            </a:r>
            <a:endParaRPr lang="de-DE" altLang="de-DE" sz="3000" b="0" baseline="0" dirty="0">
              <a:solidFill>
                <a:schemeClr val="tx1"/>
              </a:solidFill>
            </a:endParaRPr>
          </a:p>
        </p:txBody>
      </p:sp>
      <p:grpSp>
        <p:nvGrpSpPr>
          <p:cNvPr id="1346" name="Group 1345"/>
          <p:cNvGrpSpPr/>
          <p:nvPr/>
        </p:nvGrpSpPr>
        <p:grpSpPr>
          <a:xfrm>
            <a:off x="1277165" y="24247821"/>
            <a:ext cx="10277789" cy="3080433"/>
            <a:chOff x="888300" y="27433534"/>
            <a:chExt cx="10277789" cy="3080433"/>
          </a:xfrm>
        </p:grpSpPr>
        <p:sp>
          <p:nvSpPr>
            <p:cNvPr id="173" name="Rounded Rectangle 172"/>
            <p:cNvSpPr/>
            <p:nvPr/>
          </p:nvSpPr>
          <p:spPr bwMode="auto">
            <a:xfrm>
              <a:off x="888300" y="27433534"/>
              <a:ext cx="10063470" cy="3080433"/>
            </a:xfrm>
            <a:prstGeom prst="roundRect">
              <a:avLst/>
            </a:prstGeom>
            <a:gradFill flip="none" rotWithShape="1">
              <a:gsLst>
                <a:gs pos="100000">
                  <a:srgbClr val="D5E1EF">
                    <a:alpha val="0"/>
                  </a:srgbClr>
                </a:gs>
                <a:gs pos="0">
                  <a:srgbClr val="A7C3E1">
                    <a:alpha val="45000"/>
                  </a:srgbClr>
                </a:gs>
              </a:gsLst>
              <a:lin ang="5400000" scaled="1"/>
              <a:tileRect/>
            </a:gradFill>
            <a:ln w="57150" cap="flat" cmpd="sng" algn="ctr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365760" tIns="594360" rIns="365760" bIns="41148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449263" rtl="0" eaLnBrk="1" fontAlgn="base" latinLnBrk="0" hangingPunct="1">
                <a:lnSpc>
                  <a:spcPct val="1300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  <a:tab pos="10134600" algn="l"/>
                  <a:tab pos="10858500" algn="l"/>
                  <a:tab pos="11582400" algn="l"/>
                  <a:tab pos="12306300" algn="l"/>
                  <a:tab pos="13030200" algn="l"/>
                  <a:tab pos="13754100" algn="l"/>
                  <a:tab pos="14478000" algn="l"/>
                  <a:tab pos="15201900" algn="l"/>
                  <a:tab pos="15925800" algn="l"/>
                  <a:tab pos="16649700" algn="l"/>
                  <a:tab pos="17373600" algn="l"/>
                  <a:tab pos="18097500" algn="l"/>
                  <a:tab pos="18821400" algn="l"/>
                  <a:tab pos="19545300" algn="l"/>
                  <a:tab pos="20269200" algn="l"/>
                  <a:tab pos="20993100" algn="l"/>
                  <a:tab pos="21717000" algn="l"/>
                  <a:tab pos="22440900" algn="l"/>
                  <a:tab pos="23164800" algn="l"/>
                  <a:tab pos="23888700" algn="l"/>
                </a:tabLst>
              </a:pPr>
              <a:endParaRPr kumimoji="0" lang="de-DE" sz="3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endParaRPr>
            </a:p>
          </p:txBody>
        </p:sp>
        <p:sp>
          <p:nvSpPr>
            <p:cNvPr id="90" name="Text Box 486"/>
            <p:cNvSpPr txBox="1">
              <a:spLocks noChangeArrowheads="1"/>
            </p:cNvSpPr>
            <p:nvPr/>
          </p:nvSpPr>
          <p:spPr bwMode="auto">
            <a:xfrm>
              <a:off x="970561" y="27542589"/>
              <a:ext cx="10195528" cy="230832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lvl="0">
                <a:lnSpc>
                  <a:spcPct val="120000"/>
                </a:lnSpc>
              </a:pPr>
              <a:r>
                <a:rPr lang="de-DE" altLang="de-DE" sz="2500" baseline="0" dirty="0" smtClean="0">
                  <a:solidFill>
                    <a:srgbClr val="263A50"/>
                  </a:solidFill>
                </a:rPr>
                <a:t>	</a:t>
              </a:r>
              <a:r>
                <a:rPr lang="de-DE" altLang="de-DE" sz="3000" spc="200" baseline="0" dirty="0">
                  <a:solidFill>
                    <a:srgbClr val="263A50"/>
                  </a:solidFill>
                </a:rPr>
                <a:t> </a:t>
              </a:r>
              <a:r>
                <a:rPr lang="de-DE" altLang="de-DE" sz="3000" spc="200" baseline="0" dirty="0" smtClean="0">
                  <a:solidFill>
                    <a:srgbClr val="263A50"/>
                  </a:solidFill>
                </a:rPr>
                <a:t>Increasing Grain Size,</a:t>
              </a:r>
            </a:p>
            <a:p>
              <a:pPr marL="514350" lvl="0" indent="-514350">
                <a:lnSpc>
                  <a:spcPct val="120000"/>
                </a:lnSpc>
                <a:spcBef>
                  <a:spcPts val="0"/>
                </a:spcBef>
                <a:buFont typeface="Symbol" panose="05050102010706020507" pitchFamily="18" charset="2"/>
                <a:buChar char="-"/>
              </a:pPr>
              <a:r>
                <a:rPr lang="de-DE" altLang="de-DE" sz="3000" b="0" baseline="0" dirty="0" smtClean="0">
                  <a:solidFill>
                    <a:schemeClr val="tx1"/>
                  </a:solidFill>
                </a:rPr>
                <a:t>increases the permeability and increases the O</a:t>
              </a:r>
              <a:r>
                <a:rPr lang="de-DE" altLang="de-DE" sz="3000" b="0" dirty="0" smtClean="0">
                  <a:solidFill>
                    <a:schemeClr val="tx1"/>
                  </a:solidFill>
                </a:rPr>
                <a:t>2</a:t>
              </a:r>
              <a:r>
                <a:rPr lang="de-DE" altLang="de-DE" sz="3000" b="0" baseline="0" dirty="0" smtClean="0">
                  <a:solidFill>
                    <a:schemeClr val="tx1"/>
                  </a:solidFill>
                </a:rPr>
                <a:t> flux</a:t>
              </a:r>
            </a:p>
            <a:p>
              <a:pPr marL="514350" lvl="0" indent="-514350">
                <a:lnSpc>
                  <a:spcPct val="120000"/>
                </a:lnSpc>
                <a:spcBef>
                  <a:spcPts val="0"/>
                </a:spcBef>
                <a:buFont typeface="Symbol" panose="05050102010706020507" pitchFamily="18" charset="2"/>
                <a:buChar char="-"/>
              </a:pPr>
              <a:r>
                <a:rPr lang="de-DE" altLang="de-DE" sz="3000" b="0" baseline="0" dirty="0" smtClean="0">
                  <a:solidFill>
                    <a:schemeClr val="tx1"/>
                  </a:solidFill>
                </a:rPr>
                <a:t>increases the critical bed shear</a:t>
              </a:r>
              <a:r>
                <a:rPr lang="de-DE" altLang="de-DE" sz="3000" b="0" baseline="0" dirty="0">
                  <a:solidFill>
                    <a:schemeClr val="tx1"/>
                  </a:solidFill>
                </a:rPr>
                <a:t> </a:t>
              </a:r>
              <a:r>
                <a:rPr lang="de-DE" altLang="de-DE" sz="3000" b="0" baseline="0" dirty="0" smtClean="0">
                  <a:solidFill>
                    <a:schemeClr val="tx1"/>
                  </a:solidFill>
                </a:rPr>
                <a:t>and decreases the ripple migration</a:t>
              </a:r>
            </a:p>
          </p:txBody>
        </p:sp>
      </p:grpSp>
      <p:sp>
        <p:nvSpPr>
          <p:cNvPr id="174" name="TextBox 173"/>
          <p:cNvSpPr txBox="1"/>
          <p:nvPr/>
        </p:nvSpPr>
        <p:spPr>
          <a:xfrm>
            <a:off x="25956554" y="9506274"/>
            <a:ext cx="4341580" cy="689589"/>
          </a:xfrm>
          <a:prstGeom prst="rect">
            <a:avLst/>
          </a:prstGeom>
          <a:noFill/>
          <a:ln w="63500">
            <a:noFill/>
            <a:prstDash val="dash"/>
          </a:ln>
        </p:spPr>
        <p:txBody>
          <a:bodyPr wrap="square" lIns="288000" rIns="288000" bIns="180000" rtlCol="0">
            <a:spAutoFit/>
          </a:bodyPr>
          <a:lstStyle/>
          <a:p>
            <a:r>
              <a:rPr lang="de-DE" sz="3000" baseline="0" dirty="0" smtClean="0">
                <a:effectLst>
                  <a:reflection blurRad="6350" stA="50000" endA="300" endPos="50000" dist="29997" dir="5400000" sy="-100000" algn="bl" rotWithShape="0"/>
                </a:effectLst>
              </a:rPr>
              <a:t>TRANSPORT MODEL</a:t>
            </a:r>
          </a:p>
        </p:txBody>
      </p:sp>
      <p:sp>
        <p:nvSpPr>
          <p:cNvPr id="175" name="Rectangle 365"/>
          <p:cNvSpPr>
            <a:spLocks noChangeArrowheads="1"/>
          </p:cNvSpPr>
          <p:nvPr/>
        </p:nvSpPr>
        <p:spPr bwMode="auto">
          <a:xfrm>
            <a:off x="18896426" y="8481553"/>
            <a:ext cx="3531736" cy="83099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GB" altLang="de-DE" sz="4800" b="0" baseline="0" dirty="0" smtClean="0">
                <a:solidFill>
                  <a:srgbClr val="000000"/>
                </a:solidFill>
              </a:rPr>
              <a:t>   </a:t>
            </a:r>
            <a:r>
              <a:rPr lang="en-GB" altLang="de-DE" sz="4800" baseline="0" dirty="0" smtClean="0">
                <a:solidFill>
                  <a:srgbClr val="000000"/>
                </a:solidFill>
              </a:rPr>
              <a:t>M</a:t>
            </a:r>
            <a:r>
              <a:rPr lang="en-GB" altLang="de-DE" sz="4000" b="0" baseline="0" dirty="0" smtClean="0">
                <a:solidFill>
                  <a:srgbClr val="000000"/>
                </a:solidFill>
              </a:rPr>
              <a:t> E T H O D S</a:t>
            </a:r>
            <a:endParaRPr lang="de-DE" altLang="de-DE" sz="4000" b="0" baseline="30000" dirty="0">
              <a:solidFill>
                <a:srgbClr val="000000"/>
              </a:solidFill>
            </a:endParaRPr>
          </a:p>
        </p:txBody>
      </p:sp>
      <p:grpSp>
        <p:nvGrpSpPr>
          <p:cNvPr id="56" name="Group 55"/>
          <p:cNvGrpSpPr/>
          <p:nvPr/>
        </p:nvGrpSpPr>
        <p:grpSpPr>
          <a:xfrm>
            <a:off x="12239029" y="12494606"/>
            <a:ext cx="10873209" cy="1859903"/>
            <a:chOff x="19348124" y="12621530"/>
            <a:chExt cx="10873209" cy="1859903"/>
          </a:xfrm>
        </p:grpSpPr>
        <p:sp>
          <p:nvSpPr>
            <p:cNvPr id="177" name="Rounded Rectangle 176"/>
            <p:cNvSpPr/>
            <p:nvPr/>
          </p:nvSpPr>
          <p:spPr bwMode="auto">
            <a:xfrm>
              <a:off x="19348124" y="12621530"/>
              <a:ext cx="9329739" cy="1859903"/>
            </a:xfrm>
            <a:prstGeom prst="roundRect">
              <a:avLst/>
            </a:prstGeom>
            <a:gradFill flip="none" rotWithShape="1">
              <a:gsLst>
                <a:gs pos="100000">
                  <a:srgbClr val="D5E1EF">
                    <a:alpha val="0"/>
                  </a:srgbClr>
                </a:gs>
                <a:gs pos="0">
                  <a:srgbClr val="A7C3E1">
                    <a:alpha val="45000"/>
                  </a:srgbClr>
                </a:gs>
              </a:gsLst>
              <a:lin ang="5400000" scaled="1"/>
              <a:tileRect/>
            </a:gradFill>
            <a:ln w="57150" cap="flat" cmpd="sng" algn="ctr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365760" tIns="594360" rIns="365760" bIns="41148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449263" rtl="0" eaLnBrk="1" fontAlgn="base" latinLnBrk="0" hangingPunct="1">
                <a:lnSpc>
                  <a:spcPct val="1300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  <a:tab pos="10134600" algn="l"/>
                  <a:tab pos="10858500" algn="l"/>
                  <a:tab pos="11582400" algn="l"/>
                  <a:tab pos="12306300" algn="l"/>
                  <a:tab pos="13030200" algn="l"/>
                  <a:tab pos="13754100" algn="l"/>
                  <a:tab pos="14478000" algn="l"/>
                  <a:tab pos="15201900" algn="l"/>
                  <a:tab pos="15925800" algn="l"/>
                  <a:tab pos="16649700" algn="l"/>
                  <a:tab pos="17373600" algn="l"/>
                  <a:tab pos="18097500" algn="l"/>
                  <a:tab pos="18821400" algn="l"/>
                  <a:tab pos="19545300" algn="l"/>
                  <a:tab pos="20269200" algn="l"/>
                  <a:tab pos="20993100" algn="l"/>
                  <a:tab pos="21717000" algn="l"/>
                  <a:tab pos="22440900" algn="l"/>
                  <a:tab pos="23164800" algn="l"/>
                  <a:tab pos="23888700" algn="l"/>
                </a:tabLst>
              </a:pPr>
              <a:endParaRPr kumimoji="0" lang="de-DE" sz="3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endParaRPr>
            </a:p>
          </p:txBody>
        </p:sp>
        <p:graphicFrame>
          <p:nvGraphicFramePr>
            <p:cNvPr id="1385" name="Object 36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11717270"/>
                </p:ext>
              </p:extLst>
            </p:nvPr>
          </p:nvGraphicFramePr>
          <p:xfrm>
            <a:off x="19981883" y="12833857"/>
            <a:ext cx="5135563" cy="9731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36" name="Equation" r:id="rId15" imgW="2082600" imgH="393480" progId="Equation.3">
                    <p:embed/>
                  </p:oleObj>
                </mc:Choice>
                <mc:Fallback>
                  <p:oleObj name="Equation" r:id="rId15" imgW="2082600" imgH="393480" progId="Equation.3">
                    <p:embed/>
                    <p:pic>
                      <p:nvPicPr>
                        <p:cNvPr id="0" name="Object 36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981883" y="12833857"/>
                          <a:ext cx="5135563" cy="97313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8" name="Rectangle 107"/>
            <p:cNvSpPr/>
            <p:nvPr/>
          </p:nvSpPr>
          <p:spPr>
            <a:xfrm>
              <a:off x="21672078" y="12653468"/>
              <a:ext cx="3613810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de-DE" altLang="de-DE" sz="2000" baseline="0" dirty="0" smtClean="0">
                  <a:solidFill>
                    <a:srgbClr val="C00000"/>
                  </a:solidFill>
                  <a:cs typeface="Arial" charset="0"/>
                </a:rPr>
                <a:t>Input</a:t>
              </a:r>
              <a:r>
                <a:rPr lang="de-DE" altLang="de-DE" sz="2000" baseline="0" dirty="0" smtClean="0">
                  <a:solidFill>
                    <a:schemeClr val="tx1"/>
                  </a:solidFill>
                  <a:cs typeface="Arial" charset="0"/>
                </a:rPr>
                <a:t>: Reaction Kinetic (Oxygen)</a:t>
              </a:r>
              <a:endParaRPr lang="de-DE" altLang="de-DE" sz="2000" baseline="0" dirty="0">
                <a:solidFill>
                  <a:schemeClr val="tx1"/>
                </a:solidFill>
                <a:cs typeface="Arial" charset="0"/>
              </a:endParaRP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19697302" y="13701650"/>
              <a:ext cx="684963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ct val="0"/>
                </a:spcBef>
              </a:pPr>
              <a:r>
                <a:rPr lang="de-DE" altLang="de-DE" sz="1800" baseline="0" dirty="0" smtClean="0">
                  <a:solidFill>
                    <a:schemeClr val="tx1"/>
                  </a:solidFill>
                  <a:cs typeface="Arial" charset="0"/>
                </a:rPr>
                <a:t>Calculate Oxygen distribution in porous media for migrating bedforms</a:t>
              </a:r>
              <a:endParaRPr lang="de-DE" altLang="de-DE" sz="1800" baseline="0" dirty="0">
                <a:solidFill>
                  <a:schemeClr val="tx1"/>
                </a:solidFill>
                <a:cs typeface="Arial" charset="0"/>
              </a:endParaRPr>
            </a:p>
          </p:txBody>
        </p:sp>
        <p:sp>
          <p:nvSpPr>
            <p:cNvPr id="178" name="TextBox 177"/>
            <p:cNvSpPr txBox="1"/>
            <p:nvPr/>
          </p:nvSpPr>
          <p:spPr>
            <a:xfrm>
              <a:off x="25879753" y="12652021"/>
              <a:ext cx="4341580" cy="689589"/>
            </a:xfrm>
            <a:prstGeom prst="rect">
              <a:avLst/>
            </a:prstGeom>
            <a:noFill/>
            <a:ln w="63500">
              <a:noFill/>
              <a:prstDash val="dash"/>
            </a:ln>
          </p:spPr>
          <p:txBody>
            <a:bodyPr wrap="square" lIns="288000" rIns="288000" bIns="180000" rtlCol="0">
              <a:spAutoFit/>
            </a:bodyPr>
            <a:lstStyle/>
            <a:p>
              <a:r>
                <a:rPr lang="de-DE" sz="3000" baseline="0" dirty="0" smtClean="0">
                  <a:effectLst>
                    <a:reflection blurRad="6350" stA="50000" endA="300" endPos="50000" dist="60007" dir="5400000" sy="-100000" algn="bl" rotWithShape="0"/>
                  </a:effectLst>
                </a:rPr>
                <a:t>REACTION MODEL</a:t>
              </a:r>
            </a:p>
          </p:txBody>
        </p:sp>
      </p:grpSp>
      <p:sp>
        <p:nvSpPr>
          <p:cNvPr id="185" name="Text Box 486"/>
          <p:cNvSpPr txBox="1">
            <a:spLocks noChangeArrowheads="1"/>
          </p:cNvSpPr>
          <p:nvPr/>
        </p:nvSpPr>
        <p:spPr bwMode="auto">
          <a:xfrm>
            <a:off x="1474914" y="17553164"/>
            <a:ext cx="9494998" cy="341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de-DE" altLang="de-DE" sz="3000" b="0" baseline="0" dirty="0" smtClean="0">
                <a:solidFill>
                  <a:schemeClr val="tx1"/>
                </a:solidFill>
              </a:rPr>
              <a:t>To </a:t>
            </a:r>
            <a:r>
              <a:rPr lang="de-DE" altLang="de-DE" sz="3000" b="0" baseline="0" dirty="0">
                <a:solidFill>
                  <a:schemeClr val="tx1"/>
                </a:solidFill>
              </a:rPr>
              <a:t>study these interactions we applied a multi-physics model coupling the transport in bottom water (</a:t>
            </a:r>
            <a:r>
              <a:rPr lang="de-DE" altLang="de-DE" sz="3000" b="0" baseline="0" dirty="0" smtClean="0">
                <a:solidFill>
                  <a:schemeClr val="tx1"/>
                </a:solidFill>
              </a:rPr>
              <a:t>Large-Eddy-Simulation, </a:t>
            </a:r>
            <a:r>
              <a:rPr lang="de-DE" altLang="de-DE" sz="3000" baseline="0" dirty="0" smtClean="0">
                <a:solidFill>
                  <a:schemeClr val="tx1"/>
                </a:solidFill>
              </a:rPr>
              <a:t>Fig. 1+2</a:t>
            </a:r>
            <a:r>
              <a:rPr lang="de-DE" altLang="de-DE" sz="3000" b="0" baseline="0" dirty="0" smtClean="0">
                <a:solidFill>
                  <a:schemeClr val="tx1"/>
                </a:solidFill>
              </a:rPr>
              <a:t>) </a:t>
            </a:r>
            <a:r>
              <a:rPr lang="de-DE" altLang="de-DE" sz="3000" b="0" baseline="0" dirty="0">
                <a:solidFill>
                  <a:schemeClr val="tx1"/>
                </a:solidFill>
              </a:rPr>
              <a:t>and porous media (Darcy) with rates of oxygen respiration. Ripple </a:t>
            </a:r>
            <a:r>
              <a:rPr lang="de-DE" altLang="de-DE" sz="3000" b="0" baseline="0" dirty="0" smtClean="0">
                <a:solidFill>
                  <a:schemeClr val="tx1"/>
                </a:solidFill>
              </a:rPr>
              <a:t>migration (celerity) </a:t>
            </a:r>
            <a:r>
              <a:rPr lang="de-DE" altLang="de-DE" sz="3000" b="0" baseline="0" dirty="0">
                <a:solidFill>
                  <a:schemeClr val="tx1"/>
                </a:solidFill>
              </a:rPr>
              <a:t>was implemented using additional transport terms in the porous domain. </a:t>
            </a:r>
          </a:p>
        </p:txBody>
      </p:sp>
      <p:grpSp>
        <p:nvGrpSpPr>
          <p:cNvPr id="154" name="Group 153"/>
          <p:cNvGrpSpPr/>
          <p:nvPr/>
        </p:nvGrpSpPr>
        <p:grpSpPr>
          <a:xfrm>
            <a:off x="1365822" y="31321793"/>
            <a:ext cx="28086051" cy="830997"/>
            <a:chOff x="1365250" y="20815709"/>
            <a:chExt cx="28086051" cy="830997"/>
          </a:xfrm>
        </p:grpSpPr>
        <p:sp>
          <p:nvSpPr>
            <p:cNvPr id="155" name="Line 385"/>
            <p:cNvSpPr>
              <a:spLocks noChangeShapeType="1"/>
            </p:cNvSpPr>
            <p:nvPr/>
          </p:nvSpPr>
          <p:spPr bwMode="auto">
            <a:xfrm>
              <a:off x="1365250" y="21299897"/>
              <a:ext cx="28086051" cy="0"/>
            </a:xfrm>
            <a:prstGeom prst="line">
              <a:avLst/>
            </a:prstGeom>
            <a:noFill/>
            <a:ln w="38100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de-DE"/>
            </a:p>
          </p:txBody>
        </p:sp>
        <p:sp>
          <p:nvSpPr>
            <p:cNvPr id="156" name="Rectangle 386"/>
            <p:cNvSpPr>
              <a:spLocks noChangeArrowheads="1"/>
            </p:cNvSpPr>
            <p:nvPr/>
          </p:nvSpPr>
          <p:spPr bwMode="auto">
            <a:xfrm>
              <a:off x="4173562" y="20815709"/>
              <a:ext cx="3876382" cy="8309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GB" altLang="de-DE" sz="4800" baseline="0" dirty="0" smtClean="0">
                  <a:solidFill>
                    <a:schemeClr val="tx1"/>
                  </a:solidFill>
                </a:rPr>
                <a:t>D</a:t>
              </a:r>
              <a:r>
                <a:rPr lang="en-GB" altLang="de-DE" sz="4800" b="0" baseline="0" dirty="0" smtClean="0">
                  <a:solidFill>
                    <a:schemeClr val="tx1"/>
                  </a:solidFill>
                </a:rPr>
                <a:t> </a:t>
              </a:r>
              <a:r>
                <a:rPr lang="en-GB" altLang="de-DE" sz="4000" b="0" baseline="0" dirty="0" smtClean="0">
                  <a:solidFill>
                    <a:schemeClr val="tx1"/>
                  </a:solidFill>
                </a:rPr>
                <a:t>I S C U S </a:t>
              </a:r>
              <a:r>
                <a:rPr lang="en-GB" altLang="de-DE" sz="4000" b="0" baseline="0" dirty="0" err="1" smtClean="0">
                  <a:solidFill>
                    <a:schemeClr val="tx1"/>
                  </a:solidFill>
                </a:rPr>
                <a:t>S</a:t>
              </a:r>
              <a:r>
                <a:rPr lang="en-GB" altLang="de-DE" sz="4000" b="0" baseline="0" dirty="0" smtClean="0">
                  <a:solidFill>
                    <a:schemeClr val="tx1"/>
                  </a:solidFill>
                </a:rPr>
                <a:t> I O N</a:t>
              </a:r>
              <a:endParaRPr lang="de-DE" altLang="de-DE" sz="4000" b="0" baseline="30000" dirty="0">
                <a:solidFill>
                  <a:schemeClr val="tx1"/>
                </a:solidFill>
              </a:endParaRPr>
            </a:p>
          </p:txBody>
        </p:sp>
      </p:grpSp>
      <p:sp>
        <p:nvSpPr>
          <p:cNvPr id="5" name="Rectangle 4"/>
          <p:cNvSpPr/>
          <p:nvPr/>
        </p:nvSpPr>
        <p:spPr bwMode="auto">
          <a:xfrm>
            <a:off x="11302926" y="8481553"/>
            <a:ext cx="490917" cy="916709"/>
          </a:xfrm>
          <a:prstGeom prst="rect">
            <a:avLst/>
          </a:prstGeom>
          <a:solidFill>
            <a:schemeClr val="bg1"/>
          </a:solidFill>
          <a:ln w="22225" cap="flat" cmpd="sng" algn="ctr">
            <a:solidFill>
              <a:schemeClr val="bg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365760" tIns="594360" rIns="365760" bIns="41148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449263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40000"/>
              </a:spcAft>
              <a:buClr>
                <a:srgbClr val="000000"/>
              </a:buClr>
              <a:buSzPct val="100000"/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134600" algn="l"/>
                <a:tab pos="10858500" algn="l"/>
                <a:tab pos="11582400" algn="l"/>
                <a:tab pos="12306300" algn="l"/>
                <a:tab pos="13030200" algn="l"/>
                <a:tab pos="13754100" algn="l"/>
                <a:tab pos="14478000" algn="l"/>
                <a:tab pos="15201900" algn="l"/>
                <a:tab pos="15925800" algn="l"/>
                <a:tab pos="16649700" algn="l"/>
                <a:tab pos="17373600" algn="l"/>
                <a:tab pos="18097500" algn="l"/>
                <a:tab pos="18821400" algn="l"/>
                <a:tab pos="19545300" algn="l"/>
                <a:tab pos="20269200" algn="l"/>
                <a:tab pos="20993100" algn="l"/>
                <a:tab pos="21717000" algn="l"/>
                <a:tab pos="22440900" algn="l"/>
                <a:tab pos="23164800" algn="l"/>
                <a:tab pos="23888700" algn="l"/>
              </a:tabLst>
            </a:pPr>
            <a:endParaRPr kumimoji="0" lang="de-DE" sz="30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164" name="Oval 491"/>
          <p:cNvSpPr>
            <a:spLocks noChangeArrowheads="1"/>
          </p:cNvSpPr>
          <p:nvPr/>
        </p:nvSpPr>
        <p:spPr bwMode="auto">
          <a:xfrm>
            <a:off x="18243328" y="9506274"/>
            <a:ext cx="476422" cy="452732"/>
          </a:xfrm>
          <a:prstGeom prst="ellipse">
            <a:avLst/>
          </a:prstGeom>
          <a:solidFill>
            <a:srgbClr val="416389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spcBef>
                <a:spcPct val="0"/>
              </a:spcBef>
            </a:pPr>
            <a:r>
              <a:rPr lang="de-DE" altLang="de-DE" sz="1800" baseline="0" dirty="0" smtClean="0">
                <a:solidFill>
                  <a:schemeClr val="bg1"/>
                </a:solidFill>
                <a:latin typeface="Adobe Gothic Std B" pitchFamily="34" charset="-128"/>
                <a:ea typeface="Adobe Gothic Std B" pitchFamily="34" charset="-128"/>
                <a:cs typeface="Arial" charset="0"/>
              </a:rPr>
              <a:t>b1</a:t>
            </a:r>
            <a:endParaRPr lang="de-DE" altLang="de-DE" sz="1800" baseline="0" dirty="0">
              <a:solidFill>
                <a:schemeClr val="bg1"/>
              </a:solidFill>
              <a:latin typeface="Adobe Gothic Std B" pitchFamily="34" charset="-128"/>
              <a:ea typeface="Adobe Gothic Std B" pitchFamily="34" charset="-128"/>
              <a:cs typeface="Arial" charset="0"/>
            </a:endParaRPr>
          </a:p>
        </p:txBody>
      </p:sp>
      <p:sp>
        <p:nvSpPr>
          <p:cNvPr id="165" name="Oval 491"/>
          <p:cNvSpPr>
            <a:spLocks noChangeArrowheads="1"/>
          </p:cNvSpPr>
          <p:nvPr/>
        </p:nvSpPr>
        <p:spPr bwMode="auto">
          <a:xfrm>
            <a:off x="18539730" y="11288861"/>
            <a:ext cx="476422" cy="473094"/>
          </a:xfrm>
          <a:prstGeom prst="ellipse">
            <a:avLst/>
          </a:prstGeom>
          <a:solidFill>
            <a:srgbClr val="416389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spcBef>
                <a:spcPct val="0"/>
              </a:spcBef>
            </a:pPr>
            <a:r>
              <a:rPr lang="de-DE" altLang="de-DE" sz="1800" baseline="0" dirty="0" smtClean="0">
                <a:solidFill>
                  <a:schemeClr val="bg1"/>
                </a:solidFill>
                <a:latin typeface="Adobe Gothic Std B" pitchFamily="34" charset="-128"/>
                <a:ea typeface="Adobe Gothic Std B" pitchFamily="34" charset="-128"/>
                <a:cs typeface="Arial" charset="0"/>
              </a:rPr>
              <a:t>b2</a:t>
            </a:r>
            <a:endParaRPr lang="de-DE" altLang="de-DE" sz="1800" baseline="0" dirty="0">
              <a:solidFill>
                <a:schemeClr val="bg1"/>
              </a:solidFill>
              <a:latin typeface="Adobe Gothic Std B" pitchFamily="34" charset="-128"/>
              <a:ea typeface="Adobe Gothic Std B" pitchFamily="34" charset="-128"/>
              <a:cs typeface="Arial" charset="0"/>
            </a:endParaRPr>
          </a:p>
        </p:txBody>
      </p:sp>
      <p:sp>
        <p:nvSpPr>
          <p:cNvPr id="166" name="Oval 491"/>
          <p:cNvSpPr>
            <a:spLocks noChangeArrowheads="1"/>
          </p:cNvSpPr>
          <p:nvPr/>
        </p:nvSpPr>
        <p:spPr bwMode="auto">
          <a:xfrm>
            <a:off x="13382788" y="11018442"/>
            <a:ext cx="476422" cy="452732"/>
          </a:xfrm>
          <a:prstGeom prst="ellipse">
            <a:avLst/>
          </a:prstGeom>
          <a:solidFill>
            <a:srgbClr val="416389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spcBef>
                <a:spcPct val="0"/>
              </a:spcBef>
            </a:pPr>
            <a:r>
              <a:rPr lang="de-DE" altLang="de-DE" sz="1800" baseline="0" dirty="0" smtClean="0">
                <a:solidFill>
                  <a:schemeClr val="bg1"/>
                </a:solidFill>
                <a:latin typeface="Adobe Gothic Std B" pitchFamily="34" charset="-128"/>
                <a:ea typeface="Adobe Gothic Std B" pitchFamily="34" charset="-128"/>
                <a:cs typeface="Arial" charset="0"/>
              </a:rPr>
              <a:t>a</a:t>
            </a:r>
            <a:endParaRPr lang="de-DE" altLang="de-DE" sz="1800" baseline="0" dirty="0">
              <a:solidFill>
                <a:schemeClr val="bg1"/>
              </a:solidFill>
              <a:latin typeface="Adobe Gothic Std B" pitchFamily="34" charset="-128"/>
              <a:ea typeface="Adobe Gothic Std B" pitchFamily="34" charset="-128"/>
              <a:cs typeface="Arial" charset="0"/>
            </a:endParaRPr>
          </a:p>
        </p:txBody>
      </p:sp>
      <p:sp>
        <p:nvSpPr>
          <p:cNvPr id="168" name="Text Box 486"/>
          <p:cNvSpPr txBox="1">
            <a:spLocks noChangeArrowheads="1"/>
          </p:cNvSpPr>
          <p:nvPr/>
        </p:nvSpPr>
        <p:spPr bwMode="auto">
          <a:xfrm>
            <a:off x="12154689" y="19878328"/>
            <a:ext cx="8373909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</a:pPr>
            <a:r>
              <a:rPr lang="de-DE" altLang="de-DE" sz="2400" baseline="0" dirty="0" smtClean="0">
                <a:solidFill>
                  <a:srgbClr val="263A50"/>
                </a:solidFill>
              </a:rPr>
              <a:t>Fig. 1</a:t>
            </a:r>
            <a:r>
              <a:rPr lang="de-DE" altLang="de-DE" sz="2000" baseline="0" dirty="0" smtClean="0">
                <a:solidFill>
                  <a:srgbClr val="263A50"/>
                </a:solidFill>
              </a:rPr>
              <a:t>: </a:t>
            </a:r>
            <a:r>
              <a:rPr lang="de-DE" altLang="de-DE" sz="2000" b="0" baseline="0" dirty="0" smtClean="0">
                <a:solidFill>
                  <a:schemeClr val="tx1"/>
                </a:solidFill>
              </a:rPr>
              <a:t>Snapshot </a:t>
            </a:r>
            <a:r>
              <a:rPr lang="de-DE" altLang="de-DE" sz="2000" b="0" baseline="0" dirty="0">
                <a:solidFill>
                  <a:schemeClr val="tx1"/>
                </a:solidFill>
              </a:rPr>
              <a:t>of the instantenous flow field and pressure distribution along the bedform. The grid consists of N</a:t>
            </a:r>
            <a:r>
              <a:rPr lang="de-DE" altLang="de-DE" sz="2000" b="0" dirty="0">
                <a:solidFill>
                  <a:schemeClr val="tx1"/>
                </a:solidFill>
              </a:rPr>
              <a:t>x </a:t>
            </a:r>
            <a:r>
              <a:rPr lang="de-DE" altLang="de-DE" sz="2000" b="0" baseline="0" dirty="0">
                <a:solidFill>
                  <a:schemeClr val="tx1"/>
                </a:solidFill>
              </a:rPr>
              <a:t>= </a:t>
            </a:r>
            <a:r>
              <a:rPr lang="de-DE" altLang="de-DE" sz="2000" b="0" baseline="0" dirty="0" smtClean="0">
                <a:solidFill>
                  <a:schemeClr val="tx1"/>
                </a:solidFill>
              </a:rPr>
              <a:t>120, </a:t>
            </a:r>
            <a:r>
              <a:rPr lang="de-DE" altLang="de-DE" sz="2000" b="0" baseline="0" dirty="0">
                <a:solidFill>
                  <a:schemeClr val="tx1"/>
                </a:solidFill>
              </a:rPr>
              <a:t>N</a:t>
            </a:r>
            <a:r>
              <a:rPr lang="de-DE" altLang="de-DE" sz="2000" b="0" dirty="0">
                <a:solidFill>
                  <a:schemeClr val="tx1"/>
                </a:solidFill>
              </a:rPr>
              <a:t>y </a:t>
            </a:r>
            <a:r>
              <a:rPr lang="de-DE" altLang="de-DE" sz="2000" b="0" baseline="0" dirty="0">
                <a:solidFill>
                  <a:schemeClr val="tx1"/>
                </a:solidFill>
              </a:rPr>
              <a:t>= </a:t>
            </a:r>
            <a:r>
              <a:rPr lang="de-DE" altLang="de-DE" sz="2000" b="0" baseline="0" dirty="0" smtClean="0">
                <a:solidFill>
                  <a:schemeClr val="tx1"/>
                </a:solidFill>
              </a:rPr>
              <a:t>100, </a:t>
            </a:r>
            <a:r>
              <a:rPr lang="de-DE" altLang="de-DE" sz="2000" b="0" baseline="0" dirty="0">
                <a:solidFill>
                  <a:schemeClr val="tx1"/>
                </a:solidFill>
              </a:rPr>
              <a:t>N</a:t>
            </a:r>
            <a:r>
              <a:rPr lang="de-DE" altLang="de-DE" sz="2000" b="0" dirty="0">
                <a:solidFill>
                  <a:schemeClr val="tx1"/>
                </a:solidFill>
              </a:rPr>
              <a:t>z</a:t>
            </a:r>
            <a:r>
              <a:rPr lang="de-DE" altLang="de-DE" sz="2000" b="0" baseline="0" dirty="0">
                <a:solidFill>
                  <a:schemeClr val="tx1"/>
                </a:solidFill>
              </a:rPr>
              <a:t> = </a:t>
            </a:r>
            <a:r>
              <a:rPr lang="de-DE" altLang="de-DE" sz="2000" b="0" baseline="0" dirty="0" smtClean="0">
                <a:solidFill>
                  <a:schemeClr val="tx1"/>
                </a:solidFill>
              </a:rPr>
              <a:t>50 nodes. </a:t>
            </a:r>
            <a:r>
              <a:rPr lang="de-DE" altLang="de-DE" sz="2000" b="0" baseline="0" dirty="0">
                <a:solidFill>
                  <a:schemeClr val="tx1"/>
                </a:solidFill>
              </a:rPr>
              <a:t>For all simulations </a:t>
            </a:r>
            <a:r>
              <a:rPr lang="de-DE" altLang="de-DE" sz="2000" b="0" baseline="0" dirty="0" smtClean="0">
                <a:solidFill>
                  <a:schemeClr val="tx1"/>
                </a:solidFill>
              </a:rPr>
              <a:t> OpenFOAM® v. 2.2.2 was used.</a:t>
            </a:r>
          </a:p>
        </p:txBody>
      </p:sp>
      <p:sp>
        <p:nvSpPr>
          <p:cNvPr id="186" name="Oval 491"/>
          <p:cNvSpPr>
            <a:spLocks noChangeArrowheads="1"/>
          </p:cNvSpPr>
          <p:nvPr/>
        </p:nvSpPr>
        <p:spPr bwMode="auto">
          <a:xfrm>
            <a:off x="12262933" y="12638622"/>
            <a:ext cx="476422" cy="452732"/>
          </a:xfrm>
          <a:prstGeom prst="ellipse">
            <a:avLst/>
          </a:prstGeom>
          <a:solidFill>
            <a:srgbClr val="416389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spcBef>
                <a:spcPct val="0"/>
              </a:spcBef>
            </a:pPr>
            <a:r>
              <a:rPr lang="de-DE" altLang="de-DE" sz="1800" baseline="0" dirty="0" smtClean="0">
                <a:solidFill>
                  <a:schemeClr val="bg1"/>
                </a:solidFill>
                <a:latin typeface="Adobe Gothic Std B" pitchFamily="34" charset="-128"/>
                <a:ea typeface="Adobe Gothic Std B" pitchFamily="34" charset="-128"/>
                <a:cs typeface="Arial" charset="0"/>
              </a:rPr>
              <a:t>c</a:t>
            </a:r>
            <a:endParaRPr lang="de-DE" altLang="de-DE" sz="1800" baseline="0" dirty="0">
              <a:solidFill>
                <a:schemeClr val="bg1"/>
              </a:solidFill>
              <a:latin typeface="Adobe Gothic Std B" pitchFamily="34" charset="-128"/>
              <a:ea typeface="Adobe Gothic Std B" pitchFamily="34" charset="-128"/>
              <a:cs typeface="Arial" charset="0"/>
            </a:endParaRPr>
          </a:p>
        </p:txBody>
      </p:sp>
      <p:sp>
        <p:nvSpPr>
          <p:cNvPr id="187" name="Oval 491"/>
          <p:cNvSpPr>
            <a:spLocks noChangeArrowheads="1"/>
          </p:cNvSpPr>
          <p:nvPr/>
        </p:nvSpPr>
        <p:spPr bwMode="auto">
          <a:xfrm>
            <a:off x="12635074" y="23052036"/>
            <a:ext cx="398704" cy="387786"/>
          </a:xfrm>
          <a:prstGeom prst="ellipse">
            <a:avLst/>
          </a:prstGeom>
          <a:solidFill>
            <a:srgbClr val="416389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spcBef>
                <a:spcPct val="0"/>
              </a:spcBef>
            </a:pPr>
            <a:r>
              <a:rPr lang="de-DE" altLang="de-DE" sz="1800" baseline="0" dirty="0" smtClean="0">
                <a:solidFill>
                  <a:schemeClr val="bg1"/>
                </a:solidFill>
                <a:latin typeface="Adobe Gothic Std B" pitchFamily="34" charset="-128"/>
                <a:ea typeface="Adobe Gothic Std B" pitchFamily="34" charset="-128"/>
                <a:cs typeface="Arial" charset="0"/>
              </a:rPr>
              <a:t>c</a:t>
            </a:r>
            <a:endParaRPr lang="de-DE" altLang="de-DE" sz="1800" baseline="0" dirty="0">
              <a:solidFill>
                <a:schemeClr val="bg1"/>
              </a:solidFill>
              <a:latin typeface="Adobe Gothic Std B" pitchFamily="34" charset="-128"/>
              <a:ea typeface="Adobe Gothic Std B" pitchFamily="34" charset="-128"/>
              <a:cs typeface="Arial" charset="0"/>
            </a:endParaRPr>
          </a:p>
        </p:txBody>
      </p:sp>
      <p:sp>
        <p:nvSpPr>
          <p:cNvPr id="179" name="Oval 491"/>
          <p:cNvSpPr>
            <a:spLocks noChangeArrowheads="1"/>
          </p:cNvSpPr>
          <p:nvPr/>
        </p:nvSpPr>
        <p:spPr bwMode="auto">
          <a:xfrm>
            <a:off x="11982292" y="15194906"/>
            <a:ext cx="328746" cy="324036"/>
          </a:xfrm>
          <a:prstGeom prst="ellipse">
            <a:avLst/>
          </a:prstGeom>
          <a:solidFill>
            <a:srgbClr val="416389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spcBef>
                <a:spcPct val="0"/>
              </a:spcBef>
            </a:pPr>
            <a:r>
              <a:rPr lang="de-DE" altLang="de-DE" sz="1800" baseline="0" dirty="0" smtClean="0">
                <a:solidFill>
                  <a:schemeClr val="bg1"/>
                </a:solidFill>
                <a:latin typeface="Adobe Gothic Std B" pitchFamily="34" charset="-128"/>
                <a:ea typeface="Adobe Gothic Std B" pitchFamily="34" charset="-128"/>
                <a:cs typeface="Arial" charset="0"/>
              </a:rPr>
              <a:t>a</a:t>
            </a:r>
            <a:endParaRPr lang="de-DE" altLang="de-DE" sz="1800" baseline="0" dirty="0">
              <a:solidFill>
                <a:schemeClr val="bg1"/>
              </a:solidFill>
              <a:latin typeface="Adobe Gothic Std B" pitchFamily="34" charset="-128"/>
              <a:ea typeface="Adobe Gothic Std B" pitchFamily="34" charset="-128"/>
              <a:cs typeface="Arial" charset="0"/>
            </a:endParaRPr>
          </a:p>
        </p:txBody>
      </p:sp>
      <p:sp>
        <p:nvSpPr>
          <p:cNvPr id="200" name="Oval 491"/>
          <p:cNvSpPr>
            <a:spLocks noChangeArrowheads="1"/>
          </p:cNvSpPr>
          <p:nvPr/>
        </p:nvSpPr>
        <p:spPr bwMode="auto">
          <a:xfrm>
            <a:off x="28025439" y="13007475"/>
            <a:ext cx="328746" cy="324036"/>
          </a:xfrm>
          <a:prstGeom prst="ellipse">
            <a:avLst/>
          </a:prstGeom>
          <a:solidFill>
            <a:srgbClr val="416389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spcBef>
                <a:spcPct val="0"/>
              </a:spcBef>
            </a:pPr>
            <a:r>
              <a:rPr lang="de-DE" altLang="de-DE" sz="1800" baseline="0" dirty="0" smtClean="0">
                <a:solidFill>
                  <a:schemeClr val="bg1"/>
                </a:solidFill>
                <a:latin typeface="Adobe Gothic Std B" pitchFamily="34" charset="-128"/>
                <a:ea typeface="Adobe Gothic Std B" pitchFamily="34" charset="-128"/>
                <a:cs typeface="Arial" charset="0"/>
              </a:rPr>
              <a:t>b1</a:t>
            </a:r>
            <a:endParaRPr lang="de-DE" altLang="de-DE" sz="1800" baseline="0" dirty="0">
              <a:solidFill>
                <a:schemeClr val="bg1"/>
              </a:solidFill>
              <a:latin typeface="Adobe Gothic Std B" pitchFamily="34" charset="-128"/>
              <a:ea typeface="Adobe Gothic Std B" pitchFamily="34" charset="-128"/>
              <a:cs typeface="Arial" charset="0"/>
            </a:endParaRPr>
          </a:p>
        </p:txBody>
      </p:sp>
      <p:sp>
        <p:nvSpPr>
          <p:cNvPr id="201" name="Oval 491"/>
          <p:cNvSpPr>
            <a:spLocks noChangeArrowheads="1"/>
          </p:cNvSpPr>
          <p:nvPr/>
        </p:nvSpPr>
        <p:spPr bwMode="auto">
          <a:xfrm>
            <a:off x="28013466" y="16078032"/>
            <a:ext cx="328746" cy="324036"/>
          </a:xfrm>
          <a:prstGeom prst="ellipse">
            <a:avLst/>
          </a:prstGeom>
          <a:solidFill>
            <a:srgbClr val="416389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spcBef>
                <a:spcPct val="0"/>
              </a:spcBef>
            </a:pPr>
            <a:r>
              <a:rPr lang="de-DE" altLang="de-DE" sz="1800" baseline="0" dirty="0" smtClean="0">
                <a:solidFill>
                  <a:schemeClr val="bg1"/>
                </a:solidFill>
                <a:latin typeface="Adobe Gothic Std B" pitchFamily="34" charset="-128"/>
                <a:ea typeface="Adobe Gothic Std B" pitchFamily="34" charset="-128"/>
                <a:cs typeface="Arial" charset="0"/>
              </a:rPr>
              <a:t>b2</a:t>
            </a:r>
            <a:endParaRPr lang="de-DE" altLang="de-DE" sz="1800" baseline="0" dirty="0">
              <a:solidFill>
                <a:schemeClr val="bg1"/>
              </a:solidFill>
              <a:latin typeface="Adobe Gothic Std B" pitchFamily="34" charset="-128"/>
              <a:ea typeface="Adobe Gothic Std B" pitchFamily="34" charset="-128"/>
              <a:cs typeface="Arial" charset="0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23024145" y="11378481"/>
            <a:ext cx="6457364" cy="1368152"/>
            <a:chOff x="12331176" y="14459659"/>
            <a:chExt cx="11609154" cy="1711570"/>
          </a:xfrm>
        </p:grpSpPr>
        <p:pic>
          <p:nvPicPr>
            <p:cNvPr id="169" name="Picture 1071" descr="C:\Users\sahmerka.MPI\ripplemig.png"/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727683" y="15249960"/>
              <a:ext cx="2438400" cy="4191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3" name="Picture 395" descr="ripple"/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60637" y="15339475"/>
              <a:ext cx="2111004" cy="3238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94" name="Straight Arrow Connector 193"/>
            <p:cNvCxnSpPr/>
            <p:nvPr/>
          </p:nvCxnSpPr>
          <p:spPr bwMode="auto">
            <a:xfrm>
              <a:off x="18285184" y="15656864"/>
              <a:ext cx="2425262" cy="0"/>
            </a:xfrm>
            <a:prstGeom prst="straightConnector1">
              <a:avLst/>
            </a:prstGeom>
            <a:solidFill>
              <a:schemeClr val="bg1"/>
            </a:solidFill>
            <a:ln w="2540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pic>
          <p:nvPicPr>
            <p:cNvPr id="184" name="Picture 395" descr="ripple"/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848580" y="15333003"/>
              <a:ext cx="2111004" cy="3238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8" name="Straight Arrow Connector 7"/>
            <p:cNvCxnSpPr/>
            <p:nvPr/>
          </p:nvCxnSpPr>
          <p:spPr bwMode="auto">
            <a:xfrm flipV="1">
              <a:off x="12856916" y="15015616"/>
              <a:ext cx="0" cy="857272"/>
            </a:xfrm>
            <a:prstGeom prst="straightConnector1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14" name="Straight Arrow Connector 13"/>
            <p:cNvCxnSpPr/>
            <p:nvPr/>
          </p:nvCxnSpPr>
          <p:spPr bwMode="auto">
            <a:xfrm>
              <a:off x="12678640" y="15663337"/>
              <a:ext cx="2425262" cy="0"/>
            </a:xfrm>
            <a:prstGeom prst="straightConnector1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170" name="Straight Arrow Connector 169"/>
            <p:cNvCxnSpPr/>
            <p:nvPr/>
          </p:nvCxnSpPr>
          <p:spPr bwMode="auto">
            <a:xfrm flipV="1">
              <a:off x="15835168" y="15015616"/>
              <a:ext cx="0" cy="857272"/>
            </a:xfrm>
            <a:prstGeom prst="straightConnector1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171" name="Straight Arrow Connector 170"/>
            <p:cNvCxnSpPr/>
            <p:nvPr/>
          </p:nvCxnSpPr>
          <p:spPr bwMode="auto">
            <a:xfrm>
              <a:off x="15656892" y="15663337"/>
              <a:ext cx="2425262" cy="0"/>
            </a:xfrm>
            <a:prstGeom prst="straightConnector1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180" name="Straight Arrow Connector 179"/>
            <p:cNvCxnSpPr/>
            <p:nvPr/>
          </p:nvCxnSpPr>
          <p:spPr bwMode="auto">
            <a:xfrm flipV="1">
              <a:off x="18954522" y="15015616"/>
              <a:ext cx="0" cy="857272"/>
            </a:xfrm>
            <a:prstGeom prst="straightConnector1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182" name="Straight Arrow Connector 181"/>
            <p:cNvCxnSpPr/>
            <p:nvPr/>
          </p:nvCxnSpPr>
          <p:spPr bwMode="auto">
            <a:xfrm>
              <a:off x="18776246" y="15656864"/>
              <a:ext cx="2425262" cy="0"/>
            </a:xfrm>
            <a:prstGeom prst="straightConnector1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188" name="Text Box 396"/>
            <p:cNvSpPr txBox="1">
              <a:spLocks noChangeArrowheads="1"/>
            </p:cNvSpPr>
            <p:nvPr/>
          </p:nvSpPr>
          <p:spPr bwMode="auto">
            <a:xfrm>
              <a:off x="12841274" y="14459659"/>
              <a:ext cx="4860296" cy="6930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lvl="0">
                <a:spcBef>
                  <a:spcPct val="0"/>
                </a:spcBef>
              </a:pPr>
              <a:r>
                <a:rPr lang="de-DE" altLang="de-DE" sz="1500" b="0" baseline="0" dirty="0" smtClean="0">
                  <a:solidFill>
                    <a:srgbClr val="000000"/>
                  </a:solidFill>
                  <a:cs typeface="Arial" charset="0"/>
                </a:rPr>
                <a:t>Bed Load</a:t>
              </a:r>
            </a:p>
            <a:p>
              <a:pPr lvl="0">
                <a:spcBef>
                  <a:spcPct val="0"/>
                </a:spcBef>
              </a:pPr>
              <a:r>
                <a:rPr lang="de-DE" altLang="de-DE" sz="1500" b="0" baseline="0" dirty="0" smtClean="0">
                  <a:solidFill>
                    <a:srgbClr val="000000"/>
                  </a:solidFill>
                  <a:cs typeface="Arial" charset="0"/>
                </a:rPr>
                <a:t> Transport</a:t>
              </a:r>
              <a:endParaRPr lang="de-DE" altLang="de-DE" sz="1500" b="0" baseline="0" dirty="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89" name="Text Box 396"/>
            <p:cNvSpPr txBox="1">
              <a:spLocks noChangeArrowheads="1"/>
            </p:cNvSpPr>
            <p:nvPr/>
          </p:nvSpPr>
          <p:spPr bwMode="auto">
            <a:xfrm>
              <a:off x="15877042" y="14783476"/>
              <a:ext cx="4860295" cy="40428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lvl="0">
                <a:spcBef>
                  <a:spcPct val="0"/>
                </a:spcBef>
              </a:pPr>
              <a:r>
                <a:rPr lang="de-DE" altLang="de-DE" sz="1500" b="0" baseline="0" dirty="0" smtClean="0">
                  <a:solidFill>
                    <a:srgbClr val="000000"/>
                  </a:solidFill>
                  <a:cs typeface="Arial" charset="0"/>
                </a:rPr>
                <a:t>Time Averaged</a:t>
              </a:r>
              <a:endParaRPr lang="de-DE" altLang="de-DE" sz="1500" b="0" baseline="0" dirty="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90" name="Text Box 396"/>
            <p:cNvSpPr txBox="1">
              <a:spLocks noChangeArrowheads="1"/>
            </p:cNvSpPr>
            <p:nvPr/>
          </p:nvSpPr>
          <p:spPr bwMode="auto">
            <a:xfrm>
              <a:off x="19080035" y="14504707"/>
              <a:ext cx="4860295" cy="6930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lvl="0">
                <a:spcBef>
                  <a:spcPct val="0"/>
                </a:spcBef>
              </a:pPr>
              <a:r>
                <a:rPr lang="de-DE" altLang="de-DE" sz="1500" b="0" baseline="0" dirty="0" smtClean="0">
                  <a:solidFill>
                    <a:srgbClr val="000000"/>
                  </a:solidFill>
                  <a:cs typeface="Arial" charset="0"/>
                </a:rPr>
                <a:t>Coordinate</a:t>
              </a:r>
            </a:p>
            <a:p>
              <a:pPr lvl="0">
                <a:spcBef>
                  <a:spcPct val="0"/>
                </a:spcBef>
              </a:pPr>
              <a:r>
                <a:rPr lang="de-DE" altLang="de-DE" sz="1500" b="0" baseline="0" dirty="0" smtClean="0">
                  <a:solidFill>
                    <a:srgbClr val="000000"/>
                  </a:solidFill>
                  <a:cs typeface="Arial" charset="0"/>
                </a:rPr>
                <a:t>Transformation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9567110" y="15697083"/>
              <a:ext cx="1262903" cy="474146"/>
            </a:xfrm>
            <a:prstGeom prst="rect">
              <a:avLst/>
            </a:prstGeom>
            <a:noFill/>
            <a:ln w="63500">
              <a:noFill/>
              <a:prstDash val="dash"/>
            </a:ln>
          </p:spPr>
          <p:txBody>
            <a:bodyPr wrap="none" lIns="288000" rIns="288000" bIns="180000" rtlCol="0">
              <a:spAutoFit/>
            </a:bodyPr>
            <a:lstStyle/>
            <a:p>
              <a:r>
                <a:rPr lang="de-DE" sz="1600" baseline="0" dirty="0" smtClean="0">
                  <a:solidFill>
                    <a:schemeClr val="tx1"/>
                  </a:solidFill>
                </a:rPr>
                <a:t>x‘=x+c</a:t>
              </a:r>
              <a:r>
                <a:rPr lang="de-DE" sz="1600" dirty="0" smtClean="0">
                  <a:solidFill>
                    <a:schemeClr val="tx1"/>
                  </a:solidFill>
                </a:rPr>
                <a:t>ph</a:t>
              </a:r>
            </a:p>
          </p:txBody>
        </p:sp>
        <p:sp>
          <p:nvSpPr>
            <p:cNvPr id="195" name="TextBox 194"/>
            <p:cNvSpPr txBox="1"/>
            <p:nvPr/>
          </p:nvSpPr>
          <p:spPr>
            <a:xfrm>
              <a:off x="17752997" y="15620860"/>
              <a:ext cx="676203" cy="474146"/>
            </a:xfrm>
            <a:prstGeom prst="rect">
              <a:avLst/>
            </a:prstGeom>
            <a:noFill/>
            <a:ln w="63500">
              <a:noFill/>
              <a:prstDash val="dash"/>
            </a:ln>
          </p:spPr>
          <p:txBody>
            <a:bodyPr wrap="none" lIns="288000" rIns="288000" bIns="180000" rtlCol="0">
              <a:spAutoFit/>
            </a:bodyPr>
            <a:lstStyle/>
            <a:p>
              <a:r>
                <a:rPr lang="de-DE" sz="1600" baseline="0" dirty="0" smtClean="0">
                  <a:solidFill>
                    <a:schemeClr val="tx1"/>
                  </a:solidFill>
                </a:rPr>
                <a:t>x</a:t>
              </a:r>
              <a:endParaRPr lang="de-DE" sz="16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96" name="TextBox 195"/>
            <p:cNvSpPr txBox="1"/>
            <p:nvPr/>
          </p:nvSpPr>
          <p:spPr>
            <a:xfrm>
              <a:off x="15337608" y="14751213"/>
              <a:ext cx="676204" cy="474146"/>
            </a:xfrm>
            <a:prstGeom prst="rect">
              <a:avLst/>
            </a:prstGeom>
            <a:noFill/>
            <a:ln w="63500">
              <a:noFill/>
              <a:prstDash val="dash"/>
            </a:ln>
          </p:spPr>
          <p:txBody>
            <a:bodyPr wrap="none" lIns="288000" rIns="288000" bIns="180000" rtlCol="0">
              <a:spAutoFit/>
            </a:bodyPr>
            <a:lstStyle/>
            <a:p>
              <a:r>
                <a:rPr lang="de-DE" sz="1600" baseline="0" dirty="0" smtClean="0">
                  <a:solidFill>
                    <a:schemeClr val="tx1"/>
                  </a:solidFill>
                </a:rPr>
                <a:t>y</a:t>
              </a:r>
              <a:endParaRPr lang="de-DE" sz="16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97" name="TextBox 196"/>
            <p:cNvSpPr txBox="1"/>
            <p:nvPr/>
          </p:nvSpPr>
          <p:spPr>
            <a:xfrm>
              <a:off x="18444580" y="14772426"/>
              <a:ext cx="676204" cy="474146"/>
            </a:xfrm>
            <a:prstGeom prst="rect">
              <a:avLst/>
            </a:prstGeom>
            <a:noFill/>
            <a:ln w="63500">
              <a:noFill/>
              <a:prstDash val="dash"/>
            </a:ln>
          </p:spPr>
          <p:txBody>
            <a:bodyPr wrap="none" lIns="288000" rIns="288000" bIns="180000" rtlCol="0">
              <a:spAutoFit/>
            </a:bodyPr>
            <a:lstStyle/>
            <a:p>
              <a:r>
                <a:rPr lang="de-DE" sz="1600" baseline="0" dirty="0" smtClean="0">
                  <a:solidFill>
                    <a:schemeClr val="tx1"/>
                  </a:solidFill>
                </a:rPr>
                <a:t>y</a:t>
              </a:r>
              <a:endParaRPr lang="de-DE" sz="16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98" name="TextBox 197"/>
            <p:cNvSpPr txBox="1"/>
            <p:nvPr/>
          </p:nvSpPr>
          <p:spPr>
            <a:xfrm>
              <a:off x="12331176" y="14774946"/>
              <a:ext cx="676204" cy="474146"/>
            </a:xfrm>
            <a:prstGeom prst="rect">
              <a:avLst/>
            </a:prstGeom>
            <a:noFill/>
            <a:ln w="63500">
              <a:noFill/>
              <a:prstDash val="dash"/>
            </a:ln>
          </p:spPr>
          <p:txBody>
            <a:bodyPr wrap="none" lIns="288000" rIns="288000" bIns="180000" rtlCol="0">
              <a:spAutoFit/>
            </a:bodyPr>
            <a:lstStyle/>
            <a:p>
              <a:r>
                <a:rPr lang="de-DE" sz="1600" baseline="0" dirty="0" smtClean="0">
                  <a:solidFill>
                    <a:schemeClr val="tx1"/>
                  </a:solidFill>
                </a:rPr>
                <a:t>y</a:t>
              </a:r>
              <a:endParaRPr lang="de-DE" sz="16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99" name="TextBox 198"/>
            <p:cNvSpPr txBox="1"/>
            <p:nvPr/>
          </p:nvSpPr>
          <p:spPr>
            <a:xfrm>
              <a:off x="14727145" y="15620860"/>
              <a:ext cx="676203" cy="474146"/>
            </a:xfrm>
            <a:prstGeom prst="rect">
              <a:avLst/>
            </a:prstGeom>
            <a:noFill/>
            <a:ln w="63500">
              <a:noFill/>
              <a:prstDash val="dash"/>
            </a:ln>
          </p:spPr>
          <p:txBody>
            <a:bodyPr wrap="none" lIns="288000" rIns="288000" bIns="180000" rtlCol="0">
              <a:spAutoFit/>
            </a:bodyPr>
            <a:lstStyle/>
            <a:p>
              <a:r>
                <a:rPr lang="de-DE" sz="1600" baseline="0" dirty="0" smtClean="0">
                  <a:solidFill>
                    <a:schemeClr val="tx1"/>
                  </a:solidFill>
                </a:rPr>
                <a:t>x</a:t>
              </a:r>
              <a:endParaRPr lang="de-DE" sz="16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6" name="Oval 5"/>
            <p:cNvSpPr/>
            <p:nvPr/>
          </p:nvSpPr>
          <p:spPr bwMode="auto">
            <a:xfrm>
              <a:off x="13535418" y="15374934"/>
              <a:ext cx="72000" cy="72000"/>
            </a:xfrm>
            <a:prstGeom prst="ellipse">
              <a:avLst/>
            </a:prstGeom>
            <a:solidFill>
              <a:srgbClr val="0070C0"/>
            </a:solidFill>
            <a:ln w="22225" cap="flat" cmpd="sng" algn="ctr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365760" tIns="594360" rIns="365760" bIns="41148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449263" rtl="0" eaLnBrk="1" fontAlgn="base" latinLnBrk="0" hangingPunct="1">
                <a:lnSpc>
                  <a:spcPct val="1300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  <a:tab pos="10134600" algn="l"/>
                  <a:tab pos="10858500" algn="l"/>
                  <a:tab pos="11582400" algn="l"/>
                  <a:tab pos="12306300" algn="l"/>
                  <a:tab pos="13030200" algn="l"/>
                  <a:tab pos="13754100" algn="l"/>
                  <a:tab pos="14478000" algn="l"/>
                  <a:tab pos="15201900" algn="l"/>
                  <a:tab pos="15925800" algn="l"/>
                  <a:tab pos="16649700" algn="l"/>
                  <a:tab pos="17373600" algn="l"/>
                  <a:tab pos="18097500" algn="l"/>
                  <a:tab pos="18821400" algn="l"/>
                  <a:tab pos="19545300" algn="l"/>
                  <a:tab pos="20269200" algn="l"/>
                  <a:tab pos="20993100" algn="l"/>
                  <a:tab pos="21717000" algn="l"/>
                  <a:tab pos="22440900" algn="l"/>
                  <a:tab pos="23164800" algn="l"/>
                  <a:tab pos="23888700" algn="l"/>
                </a:tabLst>
              </a:pPr>
              <a:endParaRPr kumimoji="0" lang="de-DE" sz="3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endParaRPr>
            </a:p>
          </p:txBody>
        </p:sp>
        <p:sp>
          <p:nvSpPr>
            <p:cNvPr id="202" name="Oval 201"/>
            <p:cNvSpPr/>
            <p:nvPr/>
          </p:nvSpPr>
          <p:spPr bwMode="auto">
            <a:xfrm>
              <a:off x="13823458" y="15302918"/>
              <a:ext cx="72000" cy="72000"/>
            </a:xfrm>
            <a:prstGeom prst="ellipse">
              <a:avLst/>
            </a:prstGeom>
            <a:solidFill>
              <a:srgbClr val="0070C0"/>
            </a:solidFill>
            <a:ln w="22225" cap="flat" cmpd="sng" algn="ctr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365760" tIns="594360" rIns="365760" bIns="41148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449263" rtl="0" eaLnBrk="1" fontAlgn="base" latinLnBrk="0" hangingPunct="1">
                <a:lnSpc>
                  <a:spcPct val="1300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  <a:tab pos="10134600" algn="l"/>
                  <a:tab pos="10858500" algn="l"/>
                  <a:tab pos="11582400" algn="l"/>
                  <a:tab pos="12306300" algn="l"/>
                  <a:tab pos="13030200" algn="l"/>
                  <a:tab pos="13754100" algn="l"/>
                  <a:tab pos="14478000" algn="l"/>
                  <a:tab pos="15201900" algn="l"/>
                  <a:tab pos="15925800" algn="l"/>
                  <a:tab pos="16649700" algn="l"/>
                  <a:tab pos="17373600" algn="l"/>
                  <a:tab pos="18097500" algn="l"/>
                  <a:tab pos="18821400" algn="l"/>
                  <a:tab pos="19545300" algn="l"/>
                  <a:tab pos="20269200" algn="l"/>
                  <a:tab pos="20993100" algn="l"/>
                  <a:tab pos="21717000" algn="l"/>
                  <a:tab pos="22440900" algn="l"/>
                  <a:tab pos="23164800" algn="l"/>
                  <a:tab pos="23888700" algn="l"/>
                </a:tabLst>
              </a:pPr>
              <a:endParaRPr kumimoji="0" lang="de-DE" sz="3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endParaRPr>
            </a:p>
          </p:txBody>
        </p:sp>
        <p:sp>
          <p:nvSpPr>
            <p:cNvPr id="203" name="Oval 202"/>
            <p:cNvSpPr/>
            <p:nvPr/>
          </p:nvSpPr>
          <p:spPr bwMode="auto">
            <a:xfrm>
              <a:off x="14075486" y="15266914"/>
              <a:ext cx="72000" cy="72000"/>
            </a:xfrm>
            <a:prstGeom prst="ellipse">
              <a:avLst/>
            </a:prstGeom>
            <a:solidFill>
              <a:srgbClr val="0070C0"/>
            </a:solidFill>
            <a:ln w="22225" cap="flat" cmpd="sng" algn="ctr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365760" tIns="594360" rIns="365760" bIns="41148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449263" rtl="0" eaLnBrk="1" fontAlgn="base" latinLnBrk="0" hangingPunct="1">
                <a:lnSpc>
                  <a:spcPct val="1300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  <a:tab pos="10134600" algn="l"/>
                  <a:tab pos="10858500" algn="l"/>
                  <a:tab pos="11582400" algn="l"/>
                  <a:tab pos="12306300" algn="l"/>
                  <a:tab pos="13030200" algn="l"/>
                  <a:tab pos="13754100" algn="l"/>
                  <a:tab pos="14478000" algn="l"/>
                  <a:tab pos="15201900" algn="l"/>
                  <a:tab pos="15925800" algn="l"/>
                  <a:tab pos="16649700" algn="l"/>
                  <a:tab pos="17373600" algn="l"/>
                  <a:tab pos="18097500" algn="l"/>
                  <a:tab pos="18821400" algn="l"/>
                  <a:tab pos="19545300" algn="l"/>
                  <a:tab pos="20269200" algn="l"/>
                  <a:tab pos="20993100" algn="l"/>
                  <a:tab pos="21717000" algn="l"/>
                  <a:tab pos="22440900" algn="l"/>
                  <a:tab pos="23164800" algn="l"/>
                  <a:tab pos="23888700" algn="l"/>
                </a:tabLst>
              </a:pPr>
              <a:endParaRPr kumimoji="0" lang="de-DE" sz="3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endParaRPr>
            </a:p>
          </p:txBody>
        </p:sp>
        <p:sp>
          <p:nvSpPr>
            <p:cNvPr id="204" name="Oval 203"/>
            <p:cNvSpPr/>
            <p:nvPr/>
          </p:nvSpPr>
          <p:spPr bwMode="auto">
            <a:xfrm>
              <a:off x="14471530" y="15266914"/>
              <a:ext cx="72000" cy="72000"/>
            </a:xfrm>
            <a:prstGeom prst="ellipse">
              <a:avLst/>
            </a:prstGeom>
            <a:solidFill>
              <a:srgbClr val="0070C0"/>
            </a:solidFill>
            <a:ln w="22225" cap="flat" cmpd="sng" algn="ctr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365760" tIns="594360" rIns="365760" bIns="41148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449263" rtl="0" eaLnBrk="1" fontAlgn="base" latinLnBrk="0" hangingPunct="1">
                <a:lnSpc>
                  <a:spcPct val="1300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  <a:tab pos="10134600" algn="l"/>
                  <a:tab pos="10858500" algn="l"/>
                  <a:tab pos="11582400" algn="l"/>
                  <a:tab pos="12306300" algn="l"/>
                  <a:tab pos="13030200" algn="l"/>
                  <a:tab pos="13754100" algn="l"/>
                  <a:tab pos="14478000" algn="l"/>
                  <a:tab pos="15201900" algn="l"/>
                  <a:tab pos="15925800" algn="l"/>
                  <a:tab pos="16649700" algn="l"/>
                  <a:tab pos="17373600" algn="l"/>
                  <a:tab pos="18097500" algn="l"/>
                  <a:tab pos="18821400" algn="l"/>
                  <a:tab pos="19545300" algn="l"/>
                  <a:tab pos="20269200" algn="l"/>
                  <a:tab pos="20993100" algn="l"/>
                  <a:tab pos="21717000" algn="l"/>
                  <a:tab pos="22440900" algn="l"/>
                  <a:tab pos="23164800" algn="l"/>
                  <a:tab pos="23888700" algn="l"/>
                </a:tabLst>
              </a:pPr>
              <a:endParaRPr kumimoji="0" lang="de-DE" sz="3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endParaRPr>
            </a:p>
          </p:txBody>
        </p:sp>
        <p:sp>
          <p:nvSpPr>
            <p:cNvPr id="205" name="Oval 204"/>
            <p:cNvSpPr/>
            <p:nvPr/>
          </p:nvSpPr>
          <p:spPr bwMode="auto">
            <a:xfrm>
              <a:off x="14399514" y="15266914"/>
              <a:ext cx="72000" cy="72000"/>
            </a:xfrm>
            <a:prstGeom prst="ellipse">
              <a:avLst/>
            </a:prstGeom>
            <a:solidFill>
              <a:srgbClr val="0070C0"/>
            </a:solidFill>
            <a:ln w="22225" cap="flat" cmpd="sng" algn="ctr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365760" tIns="594360" rIns="365760" bIns="41148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449263" rtl="0" eaLnBrk="1" fontAlgn="base" latinLnBrk="0" hangingPunct="1">
                <a:lnSpc>
                  <a:spcPct val="1300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  <a:tab pos="10134600" algn="l"/>
                  <a:tab pos="10858500" algn="l"/>
                  <a:tab pos="11582400" algn="l"/>
                  <a:tab pos="12306300" algn="l"/>
                  <a:tab pos="13030200" algn="l"/>
                  <a:tab pos="13754100" algn="l"/>
                  <a:tab pos="14478000" algn="l"/>
                  <a:tab pos="15201900" algn="l"/>
                  <a:tab pos="15925800" algn="l"/>
                  <a:tab pos="16649700" algn="l"/>
                  <a:tab pos="17373600" algn="l"/>
                  <a:tab pos="18097500" algn="l"/>
                  <a:tab pos="18821400" algn="l"/>
                  <a:tab pos="19545300" algn="l"/>
                  <a:tab pos="20269200" algn="l"/>
                  <a:tab pos="20993100" algn="l"/>
                  <a:tab pos="21717000" algn="l"/>
                  <a:tab pos="22440900" algn="l"/>
                  <a:tab pos="23164800" algn="l"/>
                  <a:tab pos="23888700" algn="l"/>
                </a:tabLst>
              </a:pPr>
              <a:endParaRPr kumimoji="0" lang="de-DE" sz="3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endParaRPr>
            </a:p>
          </p:txBody>
        </p:sp>
        <p:sp>
          <p:nvSpPr>
            <p:cNvPr id="206" name="Oval 205"/>
            <p:cNvSpPr/>
            <p:nvPr/>
          </p:nvSpPr>
          <p:spPr bwMode="auto">
            <a:xfrm>
              <a:off x="14543538" y="15230910"/>
              <a:ext cx="72000" cy="72000"/>
            </a:xfrm>
            <a:prstGeom prst="ellipse">
              <a:avLst/>
            </a:prstGeom>
            <a:solidFill>
              <a:srgbClr val="0070C0"/>
            </a:solidFill>
            <a:ln w="22225" cap="flat" cmpd="sng" algn="ctr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365760" tIns="594360" rIns="365760" bIns="41148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449263" rtl="0" eaLnBrk="1" fontAlgn="base" latinLnBrk="0" hangingPunct="1">
                <a:lnSpc>
                  <a:spcPct val="1300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  <a:tab pos="10134600" algn="l"/>
                  <a:tab pos="10858500" algn="l"/>
                  <a:tab pos="11582400" algn="l"/>
                  <a:tab pos="12306300" algn="l"/>
                  <a:tab pos="13030200" algn="l"/>
                  <a:tab pos="13754100" algn="l"/>
                  <a:tab pos="14478000" algn="l"/>
                  <a:tab pos="15201900" algn="l"/>
                  <a:tab pos="15925800" algn="l"/>
                  <a:tab pos="16649700" algn="l"/>
                  <a:tab pos="17373600" algn="l"/>
                  <a:tab pos="18097500" algn="l"/>
                  <a:tab pos="18821400" algn="l"/>
                  <a:tab pos="19545300" algn="l"/>
                  <a:tab pos="20269200" algn="l"/>
                  <a:tab pos="20993100" algn="l"/>
                  <a:tab pos="21717000" algn="l"/>
                  <a:tab pos="22440900" algn="l"/>
                  <a:tab pos="23164800" algn="l"/>
                  <a:tab pos="23888700" algn="l"/>
                </a:tabLst>
              </a:pPr>
              <a:endParaRPr kumimoji="0" lang="de-DE" sz="3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endParaRPr>
            </a:p>
          </p:txBody>
        </p:sp>
        <p:sp>
          <p:nvSpPr>
            <p:cNvPr id="207" name="Oval 206"/>
            <p:cNvSpPr/>
            <p:nvPr/>
          </p:nvSpPr>
          <p:spPr bwMode="auto">
            <a:xfrm>
              <a:off x="14543538" y="15302918"/>
              <a:ext cx="72000" cy="72000"/>
            </a:xfrm>
            <a:prstGeom prst="ellipse">
              <a:avLst/>
            </a:prstGeom>
            <a:solidFill>
              <a:srgbClr val="0070C0"/>
            </a:solidFill>
            <a:ln w="22225" cap="flat" cmpd="sng" algn="ctr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365760" tIns="594360" rIns="365760" bIns="41148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449263" rtl="0" eaLnBrk="1" fontAlgn="base" latinLnBrk="0" hangingPunct="1">
                <a:lnSpc>
                  <a:spcPct val="1300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  <a:tab pos="10134600" algn="l"/>
                  <a:tab pos="10858500" algn="l"/>
                  <a:tab pos="11582400" algn="l"/>
                  <a:tab pos="12306300" algn="l"/>
                  <a:tab pos="13030200" algn="l"/>
                  <a:tab pos="13754100" algn="l"/>
                  <a:tab pos="14478000" algn="l"/>
                  <a:tab pos="15201900" algn="l"/>
                  <a:tab pos="15925800" algn="l"/>
                  <a:tab pos="16649700" algn="l"/>
                  <a:tab pos="17373600" algn="l"/>
                  <a:tab pos="18097500" algn="l"/>
                  <a:tab pos="18821400" algn="l"/>
                  <a:tab pos="19545300" algn="l"/>
                  <a:tab pos="20269200" algn="l"/>
                  <a:tab pos="20993100" algn="l"/>
                  <a:tab pos="21717000" algn="l"/>
                  <a:tab pos="22440900" algn="l"/>
                  <a:tab pos="23164800" algn="l"/>
                  <a:tab pos="23888700" algn="l"/>
                </a:tabLst>
              </a:pPr>
              <a:endParaRPr kumimoji="0" lang="de-DE" sz="3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 bwMode="auto">
            <a:xfrm flipV="1">
              <a:off x="13884906" y="15315648"/>
              <a:ext cx="115656" cy="12730"/>
            </a:xfrm>
            <a:prstGeom prst="straightConnector1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208" name="Straight Arrow Connector 207"/>
            <p:cNvCxnSpPr/>
            <p:nvPr/>
          </p:nvCxnSpPr>
          <p:spPr bwMode="auto">
            <a:xfrm flipV="1">
              <a:off x="13635786" y="15339475"/>
              <a:ext cx="115656" cy="48181"/>
            </a:xfrm>
            <a:prstGeom prst="straightConnector1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209" name="Straight Arrow Connector 208"/>
            <p:cNvCxnSpPr/>
            <p:nvPr/>
          </p:nvCxnSpPr>
          <p:spPr bwMode="auto">
            <a:xfrm flipV="1">
              <a:off x="14147486" y="15290188"/>
              <a:ext cx="115656" cy="12730"/>
            </a:xfrm>
            <a:prstGeom prst="straightConnector1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210" name="Straight Arrow Connector 209"/>
            <p:cNvCxnSpPr/>
            <p:nvPr/>
          </p:nvCxnSpPr>
          <p:spPr bwMode="auto">
            <a:xfrm>
              <a:off x="14619547" y="15320397"/>
              <a:ext cx="177898" cy="126537"/>
            </a:xfrm>
            <a:prstGeom prst="straightConnector1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sp>
        <p:nvSpPr>
          <p:cNvPr id="7" name="TextBox 6"/>
          <p:cNvSpPr txBox="1"/>
          <p:nvPr/>
        </p:nvSpPr>
        <p:spPr>
          <a:xfrm rot="5400000">
            <a:off x="27964929" y="25945351"/>
            <a:ext cx="2382183" cy="638293"/>
          </a:xfrm>
          <a:prstGeom prst="rect">
            <a:avLst/>
          </a:prstGeom>
          <a:noFill/>
          <a:ln w="63500">
            <a:noFill/>
            <a:prstDash val="dash"/>
          </a:ln>
        </p:spPr>
        <p:txBody>
          <a:bodyPr wrap="none" lIns="288000" rIns="288000" bIns="180000" rtlCol="0">
            <a:spAutoFit/>
          </a:bodyPr>
          <a:lstStyle/>
          <a:p>
            <a:r>
              <a:rPr lang="de-DE" sz="4000" b="0" dirty="0" smtClean="0">
                <a:solidFill>
                  <a:schemeClr val="tx1"/>
                </a:solidFill>
              </a:rPr>
              <a:t>Waterage  /h</a:t>
            </a:r>
          </a:p>
        </p:txBody>
      </p:sp>
      <p:cxnSp>
        <p:nvCxnSpPr>
          <p:cNvPr id="48" name="Straight Connector 47"/>
          <p:cNvCxnSpPr/>
          <p:nvPr/>
        </p:nvCxnSpPr>
        <p:spPr bwMode="auto">
          <a:xfrm flipH="1">
            <a:off x="13589597" y="11882538"/>
            <a:ext cx="2573869" cy="0"/>
          </a:xfrm>
          <a:prstGeom prst="line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55" name="Straight Arrow Connector 54"/>
          <p:cNvCxnSpPr/>
          <p:nvPr/>
        </p:nvCxnSpPr>
        <p:spPr bwMode="auto">
          <a:xfrm flipV="1">
            <a:off x="12408018" y="19111648"/>
            <a:ext cx="0" cy="594357"/>
          </a:xfrm>
          <a:prstGeom prst="straightConnector1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58" name="Straight Arrow Connector 57"/>
          <p:cNvCxnSpPr/>
          <p:nvPr/>
        </p:nvCxnSpPr>
        <p:spPr bwMode="auto">
          <a:xfrm flipV="1">
            <a:off x="12307464" y="19450927"/>
            <a:ext cx="564873" cy="189348"/>
          </a:xfrm>
          <a:prstGeom prst="straightConnector1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19" name="Straight Arrow Connector 218"/>
          <p:cNvCxnSpPr/>
          <p:nvPr/>
        </p:nvCxnSpPr>
        <p:spPr bwMode="auto">
          <a:xfrm>
            <a:off x="12298509" y="19612294"/>
            <a:ext cx="720699" cy="0"/>
          </a:xfrm>
          <a:prstGeom prst="straightConnector1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72" name="TextBox 71"/>
          <p:cNvSpPr txBox="1"/>
          <p:nvPr/>
        </p:nvSpPr>
        <p:spPr>
          <a:xfrm>
            <a:off x="12767176" y="19444979"/>
            <a:ext cx="664981" cy="458757"/>
          </a:xfrm>
          <a:prstGeom prst="rect">
            <a:avLst/>
          </a:prstGeom>
          <a:noFill/>
          <a:ln w="63500">
            <a:noFill/>
            <a:prstDash val="dash"/>
          </a:ln>
        </p:spPr>
        <p:txBody>
          <a:bodyPr wrap="none" lIns="288000" rIns="288000" bIns="180000" rtlCol="0">
            <a:spAutoFit/>
          </a:bodyPr>
          <a:lstStyle/>
          <a:p>
            <a:r>
              <a:rPr lang="de-DE" sz="1500" b="0" baseline="0" dirty="0" smtClean="0">
                <a:solidFill>
                  <a:schemeClr val="tx1"/>
                </a:solidFill>
              </a:rPr>
              <a:t>x</a:t>
            </a:r>
          </a:p>
        </p:txBody>
      </p:sp>
      <p:sp>
        <p:nvSpPr>
          <p:cNvPr id="225" name="TextBox 224"/>
          <p:cNvSpPr txBox="1"/>
          <p:nvPr/>
        </p:nvSpPr>
        <p:spPr>
          <a:xfrm>
            <a:off x="12587160" y="19228955"/>
            <a:ext cx="664981" cy="458757"/>
          </a:xfrm>
          <a:prstGeom prst="rect">
            <a:avLst/>
          </a:prstGeom>
          <a:noFill/>
          <a:ln w="63500">
            <a:noFill/>
            <a:prstDash val="dash"/>
          </a:ln>
        </p:spPr>
        <p:txBody>
          <a:bodyPr wrap="none" lIns="288000" rIns="288000" bIns="180000" rtlCol="0">
            <a:spAutoFit/>
          </a:bodyPr>
          <a:lstStyle/>
          <a:p>
            <a:r>
              <a:rPr lang="de-DE" sz="1500" b="0" baseline="0" dirty="0" smtClean="0">
                <a:solidFill>
                  <a:schemeClr val="tx1"/>
                </a:solidFill>
              </a:rPr>
              <a:t>z</a:t>
            </a:r>
          </a:p>
        </p:txBody>
      </p:sp>
      <p:sp>
        <p:nvSpPr>
          <p:cNvPr id="226" name="TextBox 225"/>
          <p:cNvSpPr txBox="1"/>
          <p:nvPr/>
        </p:nvSpPr>
        <p:spPr>
          <a:xfrm>
            <a:off x="12102199" y="18882269"/>
            <a:ext cx="664981" cy="458757"/>
          </a:xfrm>
          <a:prstGeom prst="rect">
            <a:avLst/>
          </a:prstGeom>
          <a:noFill/>
          <a:ln w="63500">
            <a:noFill/>
            <a:prstDash val="dash"/>
          </a:ln>
        </p:spPr>
        <p:txBody>
          <a:bodyPr wrap="none" lIns="288000" rIns="288000" bIns="180000" rtlCol="0">
            <a:spAutoFit/>
          </a:bodyPr>
          <a:lstStyle/>
          <a:p>
            <a:r>
              <a:rPr lang="de-DE" sz="1500" b="0" baseline="0" dirty="0" smtClean="0">
                <a:solidFill>
                  <a:schemeClr val="tx1"/>
                </a:solidFill>
              </a:rPr>
              <a:t>y</a:t>
            </a:r>
          </a:p>
        </p:txBody>
      </p:sp>
      <p:sp>
        <p:nvSpPr>
          <p:cNvPr id="191" name="Text Box 524"/>
          <p:cNvSpPr txBox="1">
            <a:spLocks noChangeArrowheads="1"/>
          </p:cNvSpPr>
          <p:nvPr/>
        </p:nvSpPr>
        <p:spPr bwMode="auto">
          <a:xfrm>
            <a:off x="15954357" y="32476826"/>
            <a:ext cx="13026533" cy="26314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de-DE" altLang="de-DE" sz="3000" b="0" baseline="0" dirty="0" smtClean="0">
                <a:solidFill>
                  <a:srgbClr val="000000"/>
                </a:solidFill>
              </a:rPr>
              <a:t>When </a:t>
            </a:r>
            <a:r>
              <a:rPr lang="de-DE" altLang="de-DE" sz="3000" b="0" baseline="0" dirty="0">
                <a:solidFill>
                  <a:srgbClr val="000000"/>
                </a:solidFill>
              </a:rPr>
              <a:t>the ripple migration becomes more pronounced, O</a:t>
            </a:r>
            <a:r>
              <a:rPr lang="de-DE" altLang="de-DE" sz="3000" b="0" dirty="0">
                <a:solidFill>
                  <a:srgbClr val="000000"/>
                </a:solidFill>
              </a:rPr>
              <a:t>2</a:t>
            </a:r>
            <a:r>
              <a:rPr lang="de-DE" altLang="de-DE" sz="3000" b="0" baseline="0" dirty="0">
                <a:solidFill>
                  <a:srgbClr val="000000"/>
                </a:solidFill>
              </a:rPr>
              <a:t> uptake from the lee side dominantes and the O</a:t>
            </a:r>
            <a:r>
              <a:rPr lang="de-DE" altLang="de-DE" sz="3000" b="0" dirty="0">
                <a:solidFill>
                  <a:srgbClr val="000000"/>
                </a:solidFill>
              </a:rPr>
              <a:t>2</a:t>
            </a:r>
            <a:r>
              <a:rPr lang="de-DE" altLang="de-DE" sz="3000" b="0" baseline="0" dirty="0">
                <a:solidFill>
                  <a:srgbClr val="000000"/>
                </a:solidFill>
              </a:rPr>
              <a:t> fluxes increase until the ripple is fully </a:t>
            </a:r>
            <a:r>
              <a:rPr lang="de-DE" altLang="de-DE" sz="3000" b="0" baseline="0" dirty="0" smtClean="0">
                <a:solidFill>
                  <a:srgbClr val="000000"/>
                </a:solidFill>
              </a:rPr>
              <a:t>flushed. </a:t>
            </a:r>
            <a:r>
              <a:rPr lang="de-DE" altLang="de-DE" sz="3000" b="0" baseline="0" dirty="0" smtClean="0">
                <a:solidFill>
                  <a:schemeClr val="tx1"/>
                </a:solidFill>
              </a:rPr>
              <a:t>The </a:t>
            </a:r>
            <a:r>
              <a:rPr lang="de-DE" altLang="de-DE" sz="3000" b="0" baseline="0" dirty="0">
                <a:solidFill>
                  <a:schemeClr val="tx1"/>
                </a:solidFill>
              </a:rPr>
              <a:t>O</a:t>
            </a:r>
            <a:r>
              <a:rPr lang="de-DE" altLang="de-DE" sz="3000" b="0" dirty="0">
                <a:solidFill>
                  <a:schemeClr val="tx1"/>
                </a:solidFill>
              </a:rPr>
              <a:t>2</a:t>
            </a:r>
            <a:r>
              <a:rPr lang="de-DE" altLang="de-DE" sz="3000" b="0" baseline="0" dirty="0">
                <a:solidFill>
                  <a:schemeClr val="tx1"/>
                </a:solidFill>
              </a:rPr>
              <a:t> distribution becomes quasi </a:t>
            </a:r>
            <a:r>
              <a:rPr lang="de-DE" altLang="de-DE" sz="3000" b="0" baseline="0" dirty="0" smtClean="0">
                <a:solidFill>
                  <a:schemeClr val="tx1"/>
                </a:solidFill>
              </a:rPr>
              <a:t>1-dimensional  and </a:t>
            </a:r>
            <a:r>
              <a:rPr lang="de-DE" altLang="de-DE" sz="3000" b="0" baseline="0" dirty="0">
                <a:solidFill>
                  <a:schemeClr val="tx1"/>
                </a:solidFill>
              </a:rPr>
              <a:t>mainly vertical O</a:t>
            </a:r>
            <a:r>
              <a:rPr lang="de-DE" altLang="de-DE" sz="3000" b="0" dirty="0">
                <a:solidFill>
                  <a:schemeClr val="tx1"/>
                </a:solidFill>
              </a:rPr>
              <a:t>2</a:t>
            </a:r>
            <a:r>
              <a:rPr lang="de-DE" altLang="de-DE" sz="3000" b="0" baseline="0" dirty="0">
                <a:solidFill>
                  <a:schemeClr val="tx1"/>
                </a:solidFill>
              </a:rPr>
              <a:t> gradients are found in the sediment. </a:t>
            </a:r>
            <a:endParaRPr lang="de-DE" altLang="de-DE" sz="3000" b="0" baseline="0" dirty="0">
              <a:solidFill>
                <a:srgbClr val="000000"/>
              </a:solidFill>
            </a:endParaRPr>
          </a:p>
          <a:p>
            <a:endParaRPr lang="de-DE" altLang="de-DE" sz="3000" b="0" baseline="0" dirty="0" smtClean="0">
              <a:solidFill>
                <a:schemeClr val="tx1"/>
              </a:solidFill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1077790" y="39137566"/>
            <a:ext cx="6338462" cy="1782539"/>
            <a:chOff x="933774" y="40688318"/>
            <a:chExt cx="6338462" cy="1782539"/>
          </a:xfrm>
        </p:grpSpPr>
        <p:sp>
          <p:nvSpPr>
            <p:cNvPr id="1383" name="Rectangle 359"/>
            <p:cNvSpPr>
              <a:spLocks noChangeArrowheads="1"/>
            </p:cNvSpPr>
            <p:nvPr/>
          </p:nvSpPr>
          <p:spPr bwMode="auto">
            <a:xfrm>
              <a:off x="1922182" y="40688318"/>
              <a:ext cx="5350054" cy="17825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100000"/>
                </a:spcBef>
              </a:pPr>
              <a:r>
                <a:rPr lang="en-GB" altLang="de-DE" sz="2000" b="0" baseline="0" dirty="0">
                  <a:solidFill>
                    <a:srgbClr val="000000"/>
                  </a:solidFill>
                </a:rPr>
                <a:t>Correspondence: </a:t>
              </a:r>
              <a:r>
                <a:rPr lang="en-GB" altLang="de-DE" sz="2000" baseline="0" dirty="0">
                  <a:solidFill>
                    <a:srgbClr val="000000"/>
                  </a:solidFill>
                </a:rPr>
                <a:t>sahmerka@mpi-bremen.de</a:t>
              </a:r>
            </a:p>
            <a:p>
              <a:pPr>
                <a:spcBef>
                  <a:spcPts val="700"/>
                </a:spcBef>
              </a:pPr>
              <a:r>
                <a:rPr lang="en-GB" altLang="de-DE" sz="2000" b="0" baseline="0" dirty="0">
                  <a:solidFill>
                    <a:srgbClr val="000000"/>
                  </a:solidFill>
                </a:rPr>
                <a:t>http://www.mpi-bremen.de/Soeren_Ahmerkamp</a:t>
              </a:r>
            </a:p>
            <a:p>
              <a:pPr>
                <a:spcBef>
                  <a:spcPct val="100000"/>
                </a:spcBef>
              </a:pPr>
              <a:endParaRPr lang="en-GB" altLang="de-DE" sz="3200" b="0" baseline="0" dirty="0">
                <a:solidFill>
                  <a:srgbClr val="000000"/>
                </a:solidFill>
              </a:endParaRPr>
            </a:p>
          </p:txBody>
        </p:sp>
        <p:pic>
          <p:nvPicPr>
            <p:cNvPr id="1386" name="Picture 362" descr="qrcode"/>
            <p:cNvPicPr>
              <a:picLocks noChangeAspect="1" noChangeArrowheads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3774" y="40688318"/>
              <a:ext cx="952594" cy="9525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0" name="Group 29"/>
          <p:cNvGrpSpPr/>
          <p:nvPr/>
        </p:nvGrpSpPr>
        <p:grpSpPr>
          <a:xfrm>
            <a:off x="15402352" y="34781081"/>
            <a:ext cx="15306730" cy="4428493"/>
            <a:chOff x="15330343" y="35008453"/>
            <a:chExt cx="15306730" cy="4428493"/>
          </a:xfrm>
        </p:grpSpPr>
        <p:grpSp>
          <p:nvGrpSpPr>
            <p:cNvPr id="1347" name="Group 1346"/>
            <p:cNvGrpSpPr/>
            <p:nvPr/>
          </p:nvGrpSpPr>
          <p:grpSpPr>
            <a:xfrm>
              <a:off x="15330343" y="35008453"/>
              <a:ext cx="15306730" cy="4428493"/>
              <a:chOff x="14003226" y="32126032"/>
              <a:chExt cx="10187309" cy="5781174"/>
            </a:xfrm>
          </p:grpSpPr>
          <p:sp>
            <p:nvSpPr>
              <p:cNvPr id="15" name="Freeform 14"/>
              <p:cNvSpPr/>
              <p:nvPr/>
            </p:nvSpPr>
            <p:spPr bwMode="auto">
              <a:xfrm>
                <a:off x="17701840" y="33563676"/>
                <a:ext cx="2634583" cy="1854074"/>
              </a:xfrm>
              <a:custGeom>
                <a:avLst/>
                <a:gdLst>
                  <a:gd name="connsiteX0" fmla="*/ 0 w 2336800"/>
                  <a:gd name="connsiteY0" fmla="*/ 1088571 h 1578042"/>
                  <a:gd name="connsiteX1" fmla="*/ 1161143 w 2336800"/>
                  <a:gd name="connsiteY1" fmla="*/ 1524000 h 1578042"/>
                  <a:gd name="connsiteX2" fmla="*/ 2336800 w 2336800"/>
                  <a:gd name="connsiteY2" fmla="*/ 0 h 1578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336800" h="1578042">
                    <a:moveTo>
                      <a:pt x="0" y="1088571"/>
                    </a:moveTo>
                    <a:cubicBezTo>
                      <a:pt x="385838" y="1396999"/>
                      <a:pt x="771676" y="1705428"/>
                      <a:pt x="1161143" y="1524000"/>
                    </a:cubicBezTo>
                    <a:cubicBezTo>
                      <a:pt x="1550610" y="1342572"/>
                      <a:pt x="1943705" y="671286"/>
                      <a:pt x="2336800" y="0"/>
                    </a:cubicBezTo>
                  </a:path>
                </a:pathLst>
              </a:custGeom>
              <a:noFill/>
              <a:ln w="22225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365760" tIns="594360" rIns="365760" bIns="41148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449263" rtl="0" eaLnBrk="1" fontAlgn="base" latinLnBrk="0" hangingPunct="1">
                  <a:lnSpc>
                    <a:spcPct val="130000"/>
                  </a:lnSpc>
                  <a:spcBef>
                    <a:spcPct val="0"/>
                  </a:spcBef>
                  <a:spcAft>
                    <a:spcPct val="40000"/>
                  </a:spcAft>
                  <a:buClr>
                    <a:srgbClr val="000000"/>
                  </a:buClr>
                  <a:buSzPct val="100000"/>
                  <a:buFont typeface="Arial" charset="0"/>
                  <a:buNone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  <a:tab pos="10134600" algn="l"/>
                    <a:tab pos="10858500" algn="l"/>
                    <a:tab pos="11582400" algn="l"/>
                    <a:tab pos="12306300" algn="l"/>
                    <a:tab pos="13030200" algn="l"/>
                    <a:tab pos="13754100" algn="l"/>
                    <a:tab pos="14478000" algn="l"/>
                    <a:tab pos="15201900" algn="l"/>
                    <a:tab pos="15925800" algn="l"/>
                    <a:tab pos="16649700" algn="l"/>
                    <a:tab pos="17373600" algn="l"/>
                    <a:tab pos="18097500" algn="l"/>
                    <a:tab pos="18821400" algn="l"/>
                    <a:tab pos="19545300" algn="l"/>
                    <a:tab pos="20269200" algn="l"/>
                    <a:tab pos="20993100" algn="l"/>
                    <a:tab pos="21717000" algn="l"/>
                    <a:tab pos="22440900" algn="l"/>
                    <a:tab pos="23164800" algn="l"/>
                    <a:tab pos="23888700" algn="l"/>
                  </a:tabLst>
                </a:pPr>
                <a:endParaRPr kumimoji="0" lang="de-DE" sz="3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6" name="Freeform 15"/>
              <p:cNvSpPr/>
              <p:nvPr/>
            </p:nvSpPr>
            <p:spPr bwMode="auto">
              <a:xfrm>
                <a:off x="17763937" y="33706230"/>
                <a:ext cx="2487307" cy="1357194"/>
              </a:xfrm>
              <a:custGeom>
                <a:avLst/>
                <a:gdLst>
                  <a:gd name="connsiteX0" fmla="*/ 0 w 2206171"/>
                  <a:gd name="connsiteY0" fmla="*/ 943429 h 1155137"/>
                  <a:gd name="connsiteX1" fmla="*/ 957943 w 2206171"/>
                  <a:gd name="connsiteY1" fmla="*/ 1088572 h 1155137"/>
                  <a:gd name="connsiteX2" fmla="*/ 2206171 w 2206171"/>
                  <a:gd name="connsiteY2" fmla="*/ 0 h 11551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06171" h="1155137">
                    <a:moveTo>
                      <a:pt x="0" y="943429"/>
                    </a:moveTo>
                    <a:cubicBezTo>
                      <a:pt x="295124" y="1094619"/>
                      <a:pt x="590248" y="1245810"/>
                      <a:pt x="957943" y="1088572"/>
                    </a:cubicBezTo>
                    <a:cubicBezTo>
                      <a:pt x="1325638" y="931334"/>
                      <a:pt x="1765904" y="465667"/>
                      <a:pt x="2206171" y="0"/>
                    </a:cubicBezTo>
                  </a:path>
                </a:pathLst>
              </a:custGeom>
              <a:noFill/>
              <a:ln w="22225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365760" tIns="594360" rIns="365760" bIns="41148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449263" rtl="0" eaLnBrk="1" fontAlgn="base" latinLnBrk="0" hangingPunct="1">
                  <a:lnSpc>
                    <a:spcPct val="130000"/>
                  </a:lnSpc>
                  <a:spcBef>
                    <a:spcPct val="0"/>
                  </a:spcBef>
                  <a:spcAft>
                    <a:spcPct val="40000"/>
                  </a:spcAft>
                  <a:buClr>
                    <a:srgbClr val="000000"/>
                  </a:buClr>
                  <a:buSzPct val="100000"/>
                  <a:buFont typeface="Arial" charset="0"/>
                  <a:buNone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  <a:tab pos="10134600" algn="l"/>
                    <a:tab pos="10858500" algn="l"/>
                    <a:tab pos="11582400" algn="l"/>
                    <a:tab pos="12306300" algn="l"/>
                    <a:tab pos="13030200" algn="l"/>
                    <a:tab pos="13754100" algn="l"/>
                    <a:tab pos="14478000" algn="l"/>
                    <a:tab pos="15201900" algn="l"/>
                    <a:tab pos="15925800" algn="l"/>
                    <a:tab pos="16649700" algn="l"/>
                    <a:tab pos="17373600" algn="l"/>
                    <a:tab pos="18097500" algn="l"/>
                    <a:tab pos="18821400" algn="l"/>
                    <a:tab pos="19545300" algn="l"/>
                    <a:tab pos="20269200" algn="l"/>
                    <a:tab pos="20993100" algn="l"/>
                    <a:tab pos="21717000" algn="l"/>
                    <a:tab pos="22440900" algn="l"/>
                    <a:tab pos="23164800" algn="l"/>
                    <a:tab pos="23888700" algn="l"/>
                  </a:tabLst>
                </a:pPr>
                <a:endParaRPr kumimoji="0" lang="de-DE" sz="3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</a:endParaRPr>
              </a:p>
            </p:txBody>
          </p:sp>
          <p:pic>
            <p:nvPicPr>
              <p:cNvPr id="1564" name="Picture 540" descr="ripple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083346" y="36375798"/>
                <a:ext cx="2225738" cy="5607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aphicFrame>
            <p:nvGraphicFramePr>
              <p:cNvPr id="1526" name="Object 502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371321601"/>
                  </p:ext>
                </p:extLst>
              </p:nvPr>
            </p:nvGraphicFramePr>
            <p:xfrm>
              <a:off x="18503726" y="36219691"/>
              <a:ext cx="2356482" cy="71687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437" name="Image" r:id="rId20" imgW="9371429" imgH="1205924" progId="Photoshop.Image.12">
                      <p:embed/>
                    </p:oleObj>
                  </mc:Choice>
                  <mc:Fallback>
                    <p:oleObj name="Image" r:id="rId20" imgW="9371429" imgH="1205924" progId="Photoshop.Image.12">
                      <p:embed/>
                      <p:pic>
                        <p:nvPicPr>
                          <p:cNvPr id="0" name="Object 50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1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8503726" y="36219691"/>
                            <a:ext cx="2356482" cy="71687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527" name="Line 503"/>
              <p:cNvSpPr>
                <a:spLocks noChangeShapeType="1"/>
              </p:cNvSpPr>
              <p:nvPr/>
            </p:nvSpPr>
            <p:spPr bwMode="auto">
              <a:xfrm flipV="1">
                <a:off x="14658146" y="32654944"/>
                <a:ext cx="2456" cy="4454993"/>
              </a:xfrm>
              <a:prstGeom prst="line">
                <a:avLst/>
              </a:prstGeom>
              <a:noFill/>
              <a:ln w="31750">
                <a:solidFill>
                  <a:schemeClr val="tx1"/>
                </a:solidFill>
                <a:round/>
                <a:headEnd/>
                <a:tailEnd type="triangle" w="lg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528" name="Line 504"/>
              <p:cNvSpPr>
                <a:spLocks noChangeShapeType="1"/>
              </p:cNvSpPr>
              <p:nvPr/>
            </p:nvSpPr>
            <p:spPr bwMode="auto">
              <a:xfrm flipV="1">
                <a:off x="14462754" y="36931276"/>
                <a:ext cx="7936825" cy="2644"/>
              </a:xfrm>
              <a:prstGeom prst="line">
                <a:avLst/>
              </a:prstGeom>
              <a:noFill/>
              <a:ln w="31750">
                <a:solidFill>
                  <a:schemeClr val="tx1"/>
                </a:solidFill>
                <a:round/>
                <a:headEnd/>
                <a:tailEnd type="triangle" w="lg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531" name="Freeform 507"/>
              <p:cNvSpPr>
                <a:spLocks/>
              </p:cNvSpPr>
              <p:nvPr/>
            </p:nvSpPr>
            <p:spPr bwMode="auto">
              <a:xfrm>
                <a:off x="14658146" y="32879611"/>
                <a:ext cx="7222326" cy="4040022"/>
              </a:xfrm>
              <a:custGeom>
                <a:avLst/>
                <a:gdLst>
                  <a:gd name="T0" fmla="*/ 0 w 3648"/>
                  <a:gd name="T1" fmla="*/ 1872 h 1872"/>
                  <a:gd name="T2" fmla="*/ 624 w 3648"/>
                  <a:gd name="T3" fmla="*/ 1200 h 1872"/>
                  <a:gd name="T4" fmla="*/ 1536 w 3648"/>
                  <a:gd name="T5" fmla="*/ 912 h 1872"/>
                  <a:gd name="T6" fmla="*/ 2160 w 3648"/>
                  <a:gd name="T7" fmla="*/ 1488 h 1872"/>
                  <a:gd name="T8" fmla="*/ 2928 w 3648"/>
                  <a:gd name="T9" fmla="*/ 240 h 1872"/>
                  <a:gd name="T10" fmla="*/ 3648 w 3648"/>
                  <a:gd name="T11" fmla="*/ 48 h 18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648" h="1872">
                    <a:moveTo>
                      <a:pt x="0" y="1872"/>
                    </a:moveTo>
                    <a:cubicBezTo>
                      <a:pt x="184" y="1616"/>
                      <a:pt x="368" y="1360"/>
                      <a:pt x="624" y="1200"/>
                    </a:cubicBezTo>
                    <a:cubicBezTo>
                      <a:pt x="880" y="1040"/>
                      <a:pt x="1280" y="864"/>
                      <a:pt x="1536" y="912"/>
                    </a:cubicBezTo>
                    <a:cubicBezTo>
                      <a:pt x="1792" y="960"/>
                      <a:pt x="1928" y="1600"/>
                      <a:pt x="2160" y="1488"/>
                    </a:cubicBezTo>
                    <a:cubicBezTo>
                      <a:pt x="2392" y="1376"/>
                      <a:pt x="2680" y="480"/>
                      <a:pt x="2928" y="240"/>
                    </a:cubicBezTo>
                    <a:cubicBezTo>
                      <a:pt x="3176" y="0"/>
                      <a:pt x="3412" y="24"/>
                      <a:pt x="3648" y="48"/>
                    </a:cubicBezTo>
                  </a:path>
                </a:pathLst>
              </a:custGeom>
              <a:noFill/>
              <a:ln w="635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18004258" y="34017938"/>
                <a:ext cx="1513556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 algn="ctr">
                  <a:spcBef>
                    <a:spcPct val="0"/>
                  </a:spcBef>
                </a:pPr>
                <a:r>
                  <a:rPr lang="de-DE" altLang="de-DE" sz="2000" baseline="0" dirty="0" smtClean="0">
                    <a:solidFill>
                      <a:srgbClr val="000000"/>
                    </a:solidFill>
                    <a:cs typeface="Arial" charset="0"/>
                  </a:rPr>
                  <a:t>Depends on </a:t>
                </a:r>
              </a:p>
              <a:p>
                <a:pPr lvl="0" algn="ctr">
                  <a:spcBef>
                    <a:spcPct val="0"/>
                  </a:spcBef>
                </a:pPr>
                <a:r>
                  <a:rPr lang="de-DE" altLang="de-DE" sz="2000" baseline="0" dirty="0" smtClean="0">
                    <a:solidFill>
                      <a:srgbClr val="000000"/>
                    </a:solidFill>
                    <a:cs typeface="Arial" charset="0"/>
                  </a:rPr>
                  <a:t>Grain Size </a:t>
                </a:r>
              </a:p>
            </p:txBody>
          </p:sp>
          <p:cxnSp>
            <p:nvCxnSpPr>
              <p:cNvPr id="38" name="Straight Connector 37"/>
              <p:cNvCxnSpPr/>
              <p:nvPr/>
            </p:nvCxnSpPr>
            <p:spPr bwMode="auto">
              <a:xfrm flipV="1">
                <a:off x="17827527" y="35759430"/>
                <a:ext cx="0" cy="1113125"/>
              </a:xfrm>
              <a:prstGeom prst="line">
                <a:avLst/>
              </a:prstGeom>
              <a:solidFill>
                <a:schemeClr val="bg1"/>
              </a:solidFill>
              <a:ln w="57150" cap="flat" cmpd="sng" algn="ctr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113" name="Text Box 486"/>
              <p:cNvSpPr txBox="1">
                <a:spLocks noChangeArrowheads="1"/>
              </p:cNvSpPr>
              <p:nvPr/>
            </p:nvSpPr>
            <p:spPr bwMode="auto">
              <a:xfrm>
                <a:off x="14486829" y="37470162"/>
                <a:ext cx="9383251" cy="43704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de-DE" altLang="de-DE" sz="2000" baseline="0" dirty="0" smtClean="0">
                    <a:solidFill>
                      <a:srgbClr val="263A50"/>
                    </a:solidFill>
                  </a:rPr>
                  <a:t>Fig. 4: </a:t>
                </a:r>
                <a:r>
                  <a:rPr lang="de-DE" altLang="de-DE" sz="2000" b="0" baseline="0" dirty="0" smtClean="0">
                    <a:solidFill>
                      <a:schemeClr val="tx1"/>
                    </a:solidFill>
                  </a:rPr>
                  <a:t>Schematic illustration showing the effect of bedform migration on the O</a:t>
                </a:r>
                <a:r>
                  <a:rPr lang="de-DE" altLang="de-DE" sz="2000" b="0" dirty="0" smtClean="0">
                    <a:solidFill>
                      <a:schemeClr val="tx1"/>
                    </a:solidFill>
                  </a:rPr>
                  <a:t>2</a:t>
                </a:r>
                <a:r>
                  <a:rPr lang="de-DE" altLang="de-DE" sz="2000" b="0" baseline="0" dirty="0" smtClean="0">
                    <a:solidFill>
                      <a:schemeClr val="tx1"/>
                    </a:solidFill>
                  </a:rPr>
                  <a:t> flux. </a:t>
                </a:r>
              </a:p>
            </p:txBody>
          </p:sp>
          <p:cxnSp>
            <p:nvCxnSpPr>
              <p:cNvPr id="11" name="Straight Arrow Connector 10"/>
              <p:cNvCxnSpPr/>
              <p:nvPr/>
            </p:nvCxnSpPr>
            <p:spPr bwMode="auto">
              <a:xfrm>
                <a:off x="18835953" y="35063425"/>
                <a:ext cx="0" cy="1031155"/>
              </a:xfrm>
              <a:prstGeom prst="straightConnector1">
                <a:avLst/>
              </a:prstGeom>
              <a:solidFill>
                <a:schemeClr val="bg1"/>
              </a:solidFill>
              <a:ln w="34925" cap="flat" cmpd="sng" algn="ctr">
                <a:solidFill>
                  <a:schemeClr val="tx1"/>
                </a:solidFill>
                <a:prstDash val="solid"/>
                <a:round/>
                <a:headEnd type="arrow"/>
                <a:tailEnd type="arrow"/>
              </a:ln>
              <a:effectLst/>
            </p:spPr>
          </p:cxnSp>
          <p:sp>
            <p:nvSpPr>
              <p:cNvPr id="1553" name="Text Box 529"/>
              <p:cNvSpPr txBox="1">
                <a:spLocks noChangeArrowheads="1"/>
              </p:cNvSpPr>
              <p:nvPr/>
            </p:nvSpPr>
            <p:spPr bwMode="auto">
              <a:xfrm>
                <a:off x="21024383" y="32238415"/>
                <a:ext cx="3166152" cy="62277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endParaRPr lang="de-DE" altLang="de-DE" sz="2500" baseline="0" dirty="0">
                  <a:solidFill>
                    <a:srgbClr val="C9D6E5"/>
                  </a:solidFill>
                </a:endParaRPr>
              </a:p>
            </p:txBody>
          </p:sp>
          <p:sp>
            <p:nvSpPr>
              <p:cNvPr id="139" name="TextBox 138"/>
              <p:cNvSpPr txBox="1"/>
              <p:nvPr/>
            </p:nvSpPr>
            <p:spPr>
              <a:xfrm>
                <a:off x="14003226" y="32126032"/>
                <a:ext cx="1516176" cy="597256"/>
              </a:xfrm>
              <a:prstGeom prst="rect">
                <a:avLst/>
              </a:prstGeom>
              <a:noFill/>
              <a:ln w="63500">
                <a:noFill/>
                <a:prstDash val="dash"/>
              </a:ln>
            </p:spPr>
            <p:txBody>
              <a:bodyPr wrap="none" lIns="288000" rIns="288000" bIns="180000" rtlCol="0">
                <a:spAutoFit/>
              </a:bodyPr>
              <a:lstStyle/>
              <a:p>
                <a:r>
                  <a:rPr lang="de-DE" sz="2400" b="0" baseline="0" dirty="0" smtClean="0">
                    <a:solidFill>
                      <a:schemeClr val="tx1"/>
                    </a:solidFill>
                  </a:rPr>
                  <a:t>O</a:t>
                </a:r>
                <a:r>
                  <a:rPr lang="de-DE" sz="2400" b="0" dirty="0" smtClean="0">
                    <a:solidFill>
                      <a:schemeClr val="tx1"/>
                    </a:solidFill>
                  </a:rPr>
                  <a:t>2</a:t>
                </a:r>
                <a:r>
                  <a:rPr lang="de-DE" sz="2400" b="0" baseline="0" dirty="0" smtClean="0">
                    <a:solidFill>
                      <a:schemeClr val="tx1"/>
                    </a:solidFill>
                  </a:rPr>
                  <a:t> Flux</a:t>
                </a:r>
              </a:p>
            </p:txBody>
          </p:sp>
          <p:sp>
            <p:nvSpPr>
              <p:cNvPr id="193" name="TextBox 192"/>
              <p:cNvSpPr txBox="1"/>
              <p:nvPr/>
            </p:nvSpPr>
            <p:spPr>
              <a:xfrm>
                <a:off x="20179641" y="36999098"/>
                <a:ext cx="3408489" cy="597256"/>
              </a:xfrm>
              <a:prstGeom prst="rect">
                <a:avLst/>
              </a:prstGeom>
              <a:noFill/>
              <a:ln w="63500">
                <a:noFill/>
                <a:prstDash val="dash"/>
              </a:ln>
            </p:spPr>
            <p:txBody>
              <a:bodyPr wrap="none" lIns="288000" rIns="288000" bIns="180000" rtlCol="0">
                <a:spAutoFit/>
              </a:bodyPr>
              <a:lstStyle/>
              <a:p>
                <a:r>
                  <a:rPr lang="de-DE" sz="2400" b="0" baseline="0" dirty="0" smtClean="0">
                    <a:solidFill>
                      <a:schemeClr val="tx1"/>
                    </a:solidFill>
                  </a:rPr>
                  <a:t>Bottom water velocity </a:t>
                </a:r>
              </a:p>
            </p:txBody>
          </p:sp>
        </p:grpSp>
        <p:sp>
          <p:nvSpPr>
            <p:cNvPr id="220" name="Rectangle 530"/>
            <p:cNvSpPr>
              <a:spLocks noChangeArrowheads="1"/>
            </p:cNvSpPr>
            <p:nvPr/>
          </p:nvSpPr>
          <p:spPr bwMode="auto">
            <a:xfrm rot="2700000">
              <a:off x="19011622" y="36854620"/>
              <a:ext cx="301412" cy="298311"/>
            </a:xfrm>
            <a:prstGeom prst="rect">
              <a:avLst/>
            </a:prstGeom>
            <a:solidFill>
              <a:srgbClr val="003366"/>
            </a:solidFill>
            <a:ln w="9525" algn="ctr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de-DE"/>
            </a:p>
          </p:txBody>
        </p:sp>
        <p:sp>
          <p:nvSpPr>
            <p:cNvPr id="221" name="Rectangle 220"/>
            <p:cNvSpPr/>
            <p:nvPr/>
          </p:nvSpPr>
          <p:spPr>
            <a:xfrm>
              <a:off x="18976899" y="36755730"/>
              <a:ext cx="258267" cy="47626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de-DE" altLang="de-DE" sz="2500" baseline="0" dirty="0" smtClean="0">
                  <a:solidFill>
                    <a:srgbClr val="C9D6E5"/>
                  </a:solidFill>
                </a:rPr>
                <a:t>1</a:t>
              </a:r>
              <a:endParaRPr lang="de-DE" altLang="de-DE" sz="2500" baseline="0" dirty="0">
                <a:solidFill>
                  <a:srgbClr val="C9D6E5"/>
                </a:solidFill>
              </a:endParaRPr>
            </a:p>
          </p:txBody>
        </p:sp>
        <p:sp>
          <p:nvSpPr>
            <p:cNvPr id="222" name="Rectangle 530"/>
            <p:cNvSpPr>
              <a:spLocks noChangeArrowheads="1"/>
            </p:cNvSpPr>
            <p:nvPr/>
          </p:nvSpPr>
          <p:spPr bwMode="auto">
            <a:xfrm rot="2700000">
              <a:off x="21877423" y="35793797"/>
              <a:ext cx="301412" cy="298311"/>
            </a:xfrm>
            <a:prstGeom prst="rect">
              <a:avLst/>
            </a:prstGeom>
            <a:solidFill>
              <a:srgbClr val="003366"/>
            </a:solidFill>
            <a:ln w="9525" algn="ctr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de-DE"/>
            </a:p>
          </p:txBody>
        </p:sp>
        <p:sp>
          <p:nvSpPr>
            <p:cNvPr id="223" name="Rectangle 222"/>
            <p:cNvSpPr/>
            <p:nvPr/>
          </p:nvSpPr>
          <p:spPr>
            <a:xfrm>
              <a:off x="21856761" y="35712196"/>
              <a:ext cx="346570" cy="47705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/>
              <a:r>
                <a:rPr lang="de-DE" altLang="de-DE" sz="2500" baseline="0" dirty="0" smtClean="0">
                  <a:solidFill>
                    <a:srgbClr val="C9D6E5"/>
                  </a:solidFill>
                </a:rPr>
                <a:t>2</a:t>
              </a:r>
              <a:endParaRPr lang="de-DE" altLang="de-DE" sz="2500" baseline="0" dirty="0">
                <a:solidFill>
                  <a:srgbClr val="C9D6E5"/>
                </a:solidFill>
              </a:endParaRPr>
            </a:p>
          </p:txBody>
        </p:sp>
        <p:sp>
          <p:nvSpPr>
            <p:cNvPr id="224" name="Rectangle 530"/>
            <p:cNvSpPr>
              <a:spLocks noChangeArrowheads="1"/>
            </p:cNvSpPr>
            <p:nvPr/>
          </p:nvSpPr>
          <p:spPr bwMode="auto">
            <a:xfrm rot="2700000">
              <a:off x="25868836" y="35157073"/>
              <a:ext cx="301412" cy="298311"/>
            </a:xfrm>
            <a:prstGeom prst="rect">
              <a:avLst/>
            </a:prstGeom>
            <a:solidFill>
              <a:srgbClr val="003366"/>
            </a:solidFill>
            <a:ln w="9525" algn="ctr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de-DE"/>
            </a:p>
          </p:txBody>
        </p:sp>
        <p:sp>
          <p:nvSpPr>
            <p:cNvPr id="227" name="Rectangle 226"/>
            <p:cNvSpPr/>
            <p:nvPr/>
          </p:nvSpPr>
          <p:spPr>
            <a:xfrm>
              <a:off x="25862011" y="35069364"/>
              <a:ext cx="346570" cy="47705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/>
              <a:r>
                <a:rPr lang="de-DE" altLang="de-DE" sz="2500" baseline="0" dirty="0" smtClean="0">
                  <a:solidFill>
                    <a:srgbClr val="C9D6E5"/>
                  </a:solidFill>
                </a:rPr>
                <a:t>3</a:t>
              </a:r>
              <a:endParaRPr lang="de-DE" altLang="de-DE" sz="2500" baseline="0" dirty="0">
                <a:solidFill>
                  <a:srgbClr val="C9D6E5"/>
                </a:solidFill>
              </a:endParaRPr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20529513" y="37200779"/>
            <a:ext cx="1274122" cy="535701"/>
          </a:xfrm>
          <a:prstGeom prst="rect">
            <a:avLst/>
          </a:prstGeom>
          <a:noFill/>
          <a:ln w="63500">
            <a:noFill/>
            <a:prstDash val="dash"/>
          </a:ln>
        </p:spPr>
        <p:txBody>
          <a:bodyPr wrap="none" lIns="288000" rIns="288000" bIns="180000" rtlCol="0">
            <a:spAutoFit/>
          </a:bodyPr>
          <a:lstStyle/>
          <a:p>
            <a:r>
              <a:rPr lang="de-DE" sz="2000" baseline="0" dirty="0" smtClean="0">
                <a:solidFill>
                  <a:schemeClr val="tx1"/>
                </a:solidFill>
              </a:rPr>
              <a:t>C</a:t>
            </a:r>
            <a:r>
              <a:rPr lang="de-DE" sz="2000" dirty="0" smtClean="0">
                <a:solidFill>
                  <a:schemeClr val="tx1"/>
                </a:solidFill>
              </a:rPr>
              <a:t>ph</a:t>
            </a:r>
            <a:r>
              <a:rPr lang="de-DE" sz="2000" baseline="0" dirty="0" smtClean="0">
                <a:solidFill>
                  <a:schemeClr val="tx1"/>
                </a:solidFill>
              </a:rPr>
              <a:t> &gt; 0</a:t>
            </a:r>
          </a:p>
        </p:txBody>
      </p:sp>
      <p:sp>
        <p:nvSpPr>
          <p:cNvPr id="114" name="Text Box 486"/>
          <p:cNvSpPr txBox="1">
            <a:spLocks noChangeArrowheads="1"/>
          </p:cNvSpPr>
          <p:nvPr/>
        </p:nvSpPr>
        <p:spPr bwMode="auto">
          <a:xfrm>
            <a:off x="22162995" y="19370787"/>
            <a:ext cx="7465967" cy="16927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</a:pPr>
            <a:r>
              <a:rPr lang="de-DE" altLang="de-DE" sz="2400" baseline="0" dirty="0" smtClean="0">
                <a:solidFill>
                  <a:srgbClr val="263A50"/>
                </a:solidFill>
              </a:rPr>
              <a:t>Fig. 2</a:t>
            </a:r>
            <a:r>
              <a:rPr lang="de-DE" altLang="de-DE" sz="2000" baseline="0" dirty="0" smtClean="0">
                <a:solidFill>
                  <a:srgbClr val="263A50"/>
                </a:solidFill>
              </a:rPr>
              <a:t>:</a:t>
            </a:r>
            <a:r>
              <a:rPr lang="de-DE" altLang="de-DE" sz="2000" b="0" baseline="0" dirty="0" smtClean="0">
                <a:solidFill>
                  <a:srgbClr val="263A50"/>
                </a:solidFill>
              </a:rPr>
              <a:t> S</a:t>
            </a:r>
            <a:r>
              <a:rPr lang="de-DE" altLang="de-DE" sz="2000" b="0" baseline="0" dirty="0" smtClean="0">
                <a:solidFill>
                  <a:schemeClr val="tx1"/>
                </a:solidFill>
              </a:rPr>
              <a:t>imulation </a:t>
            </a:r>
            <a:r>
              <a:rPr lang="de-DE" altLang="de-DE" sz="2000" b="0" baseline="0" dirty="0">
                <a:solidFill>
                  <a:schemeClr val="tx1"/>
                </a:solidFill>
              </a:rPr>
              <a:t>of the flow field was accurate as indicated by the high agreement of measured and simulated pressure </a:t>
            </a:r>
            <a:r>
              <a:rPr lang="de-DE" altLang="de-DE" sz="2000" b="0" baseline="0" dirty="0" smtClean="0">
                <a:solidFill>
                  <a:schemeClr val="tx1"/>
                </a:solidFill>
              </a:rPr>
              <a:t>distribution (lower panel)</a:t>
            </a:r>
            <a:r>
              <a:rPr lang="de-DE" altLang="de-DE" sz="2000" baseline="0" dirty="0" smtClean="0">
                <a:solidFill>
                  <a:schemeClr val="tx1"/>
                </a:solidFill>
              </a:rPr>
              <a:t>. </a:t>
            </a:r>
            <a:r>
              <a:rPr lang="de-DE" altLang="de-DE" sz="2000" b="0" baseline="0" dirty="0">
                <a:solidFill>
                  <a:schemeClr val="tx1"/>
                </a:solidFill>
              </a:rPr>
              <a:t>The bed shear stress </a:t>
            </a:r>
            <a:r>
              <a:rPr lang="de-DE" altLang="de-DE" sz="2000" b="0" baseline="0" dirty="0" smtClean="0">
                <a:solidFill>
                  <a:schemeClr val="tx1"/>
                </a:solidFill>
              </a:rPr>
              <a:t>(upper panel) was </a:t>
            </a:r>
            <a:r>
              <a:rPr lang="de-DE" altLang="de-DE" sz="2000" b="0" baseline="0" dirty="0">
                <a:solidFill>
                  <a:schemeClr val="tx1"/>
                </a:solidFill>
              </a:rPr>
              <a:t>extracted and </a:t>
            </a:r>
            <a:r>
              <a:rPr lang="de-DE" altLang="de-DE" sz="2000" b="0" baseline="0" dirty="0" smtClean="0">
                <a:solidFill>
                  <a:schemeClr val="tx1"/>
                </a:solidFill>
              </a:rPr>
              <a:t>implemented in the </a:t>
            </a:r>
            <a:r>
              <a:rPr lang="de-DE" altLang="de-DE" sz="2000" b="0" baseline="0" dirty="0">
                <a:solidFill>
                  <a:schemeClr val="tx1"/>
                </a:solidFill>
              </a:rPr>
              <a:t>empirical relation of the ripple migration. </a:t>
            </a:r>
            <a:r>
              <a:rPr lang="de-DE" altLang="de-DE" sz="2000" b="0" baseline="0" dirty="0" smtClean="0">
                <a:solidFill>
                  <a:schemeClr val="tx1"/>
                </a:solidFill>
              </a:rPr>
              <a:t>The light gray lines indicate the instantenous values.</a:t>
            </a:r>
          </a:p>
        </p:txBody>
      </p:sp>
      <p:cxnSp>
        <p:nvCxnSpPr>
          <p:cNvPr id="228" name="Straight Arrow Connector 227"/>
          <p:cNvCxnSpPr/>
          <p:nvPr/>
        </p:nvCxnSpPr>
        <p:spPr bwMode="auto">
          <a:xfrm flipH="1">
            <a:off x="18494827" y="12499901"/>
            <a:ext cx="259164" cy="566751"/>
          </a:xfrm>
          <a:prstGeom prst="straightConnector1">
            <a:avLst/>
          </a:prstGeom>
          <a:solidFill>
            <a:schemeClr val="bg1"/>
          </a:solidFill>
          <a:ln w="57150" cap="flat" cmpd="sng" algn="ctr">
            <a:solidFill>
              <a:srgbClr val="7FA5CF"/>
            </a:solidFill>
            <a:prstDash val="dash"/>
            <a:round/>
            <a:headEnd type="none" w="med" len="med"/>
            <a:tailEnd type="arrow"/>
          </a:ln>
          <a:effectLst/>
        </p:spPr>
      </p:cxnSp>
      <p:grpSp>
        <p:nvGrpSpPr>
          <p:cNvPr id="211" name="Group 210"/>
          <p:cNvGrpSpPr/>
          <p:nvPr/>
        </p:nvGrpSpPr>
        <p:grpSpPr>
          <a:xfrm>
            <a:off x="15551398" y="32507026"/>
            <a:ext cx="346570" cy="477054"/>
            <a:chOff x="8616096" y="34746130"/>
            <a:chExt cx="346570" cy="477054"/>
          </a:xfrm>
        </p:grpSpPr>
        <p:sp>
          <p:nvSpPr>
            <p:cNvPr id="212" name="Rectangle 530"/>
            <p:cNvSpPr>
              <a:spLocks noChangeArrowheads="1"/>
            </p:cNvSpPr>
            <p:nvPr/>
          </p:nvSpPr>
          <p:spPr bwMode="auto">
            <a:xfrm rot="2700000">
              <a:off x="8639044" y="34831974"/>
              <a:ext cx="323946" cy="313603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de-DE"/>
            </a:p>
          </p:txBody>
        </p:sp>
        <p:sp>
          <p:nvSpPr>
            <p:cNvPr id="217" name="Rectangle 216"/>
            <p:cNvSpPr/>
            <p:nvPr/>
          </p:nvSpPr>
          <p:spPr>
            <a:xfrm>
              <a:off x="8616096" y="34746130"/>
              <a:ext cx="346570" cy="4770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de-DE" altLang="de-DE" sz="2500" baseline="0" dirty="0" smtClean="0">
                  <a:solidFill>
                    <a:srgbClr val="C9D6E5"/>
                  </a:solidFill>
                </a:rPr>
                <a:t>3</a:t>
              </a:r>
              <a:endParaRPr lang="de-DE" altLang="de-DE" sz="2500" baseline="0" dirty="0">
                <a:solidFill>
                  <a:srgbClr val="C9D6E5"/>
                </a:solidFill>
              </a:endParaRPr>
            </a:p>
          </p:txBody>
        </p:sp>
      </p:grpSp>
      <p:cxnSp>
        <p:nvCxnSpPr>
          <p:cNvPr id="218" name="Elbow Connector 217"/>
          <p:cNvCxnSpPr/>
          <p:nvPr/>
        </p:nvCxnSpPr>
        <p:spPr bwMode="auto">
          <a:xfrm flipV="1">
            <a:off x="12275034" y="12819280"/>
            <a:ext cx="19561697" cy="1619542"/>
          </a:xfrm>
          <a:prstGeom prst="bentConnector3">
            <a:avLst/>
          </a:prstGeom>
          <a:solidFill>
            <a:schemeClr val="bg1"/>
          </a:solidFill>
          <a:ln w="38100" cap="sq" cmpd="sng" algn="ctr">
            <a:solidFill>
              <a:schemeClr val="bg1">
                <a:lumMod val="85000"/>
              </a:schemeClr>
            </a:solidFill>
            <a:prstDash val="lgDashDot"/>
            <a:round/>
            <a:headEnd type="none" w="med" len="med"/>
            <a:tailEnd type="none"/>
          </a:ln>
          <a:effectLst/>
        </p:spPr>
      </p:cxnSp>
      <p:sp>
        <p:nvSpPr>
          <p:cNvPr id="57" name="Rectangle 56"/>
          <p:cNvSpPr/>
          <p:nvPr/>
        </p:nvSpPr>
        <p:spPr bwMode="auto">
          <a:xfrm>
            <a:off x="29141854" y="11719496"/>
            <a:ext cx="1047634" cy="1641934"/>
          </a:xfrm>
          <a:prstGeom prst="rect">
            <a:avLst/>
          </a:prstGeom>
          <a:solidFill>
            <a:schemeClr val="bg1"/>
          </a:solidFill>
          <a:ln w="22225" cap="flat" cmpd="sng" algn="ctr">
            <a:noFill/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365760" tIns="594360" rIns="365760" bIns="41148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449263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40000"/>
              </a:spcAft>
              <a:buClr>
                <a:srgbClr val="000000"/>
              </a:buClr>
              <a:buSzPct val="100000"/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134600" algn="l"/>
                <a:tab pos="10858500" algn="l"/>
                <a:tab pos="11582400" algn="l"/>
                <a:tab pos="12306300" algn="l"/>
                <a:tab pos="13030200" algn="l"/>
                <a:tab pos="13754100" algn="l"/>
                <a:tab pos="14478000" algn="l"/>
                <a:tab pos="15201900" algn="l"/>
                <a:tab pos="15925800" algn="l"/>
                <a:tab pos="16649700" algn="l"/>
                <a:tab pos="17373600" algn="l"/>
                <a:tab pos="18097500" algn="l"/>
                <a:tab pos="18821400" algn="l"/>
                <a:tab pos="19545300" algn="l"/>
                <a:tab pos="20269200" algn="l"/>
                <a:tab pos="20993100" algn="l"/>
                <a:tab pos="21717000" algn="l"/>
                <a:tab pos="22440900" algn="l"/>
                <a:tab pos="23164800" algn="l"/>
                <a:tab pos="23888700" algn="l"/>
              </a:tabLst>
            </a:pPr>
            <a:endParaRPr kumimoji="0" lang="de-DE" sz="30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22225" cap="flat" cmpd="sng" algn="ctr">
          <a:solidFill>
            <a:schemeClr val="accent1"/>
          </a:solidFill>
          <a:prstDash val="dash"/>
          <a:round/>
          <a:headEnd type="none" w="med" len="med"/>
          <a:tailEnd type="none" w="med" len="med"/>
        </a:ln>
        <a:effectLst/>
        <a:scene3d>
          <a:camera prst="orthographicFront"/>
          <a:lightRig rig="soft" dir="t"/>
        </a:scene3d>
        <a:sp3d extrusionH="152400" contourW="38100" prstMaterial="softEdge">
          <a:bevelT w="127000" h="114300"/>
          <a:bevelB w="120650" h="107950"/>
          <a:extrusionClr>
            <a:srgbClr val="66CCFF"/>
          </a:extrusionClr>
          <a:contourClr>
            <a:srgbClr val="66CCFF"/>
          </a:contourClr>
        </a:sp3d>
      </a:spPr>
      <a:bodyPr vert="horz" wrap="square" lIns="365760" tIns="594360" rIns="365760" bIns="411480" numCol="1" rtlCol="0" anchor="t" anchorCtr="0" compatLnSpc="1">
        <a:prstTxWarp prst="textNoShape">
          <a:avLst/>
        </a:prstTxWarp>
        <a:spAutoFit/>
      </a:bodyPr>
      <a:lstStyle>
        <a:defPPr marL="0" marR="0" indent="0" algn="l" defTabSz="449263" rtl="0" eaLnBrk="1" fontAlgn="base" latinLnBrk="0" hangingPunct="1">
          <a:lnSpc>
            <a:spcPct val="130000"/>
          </a:lnSpc>
          <a:spcBef>
            <a:spcPct val="0"/>
          </a:spcBef>
          <a:spcAft>
            <a:spcPct val="40000"/>
          </a:spcAft>
          <a:buClr>
            <a:srgbClr val="000000"/>
          </a:buClr>
          <a:buSzPct val="100000"/>
          <a:buFont typeface="Arial" charset="0"/>
          <a:buNone/>
          <a:tabLst>
            <a:tab pos="0" algn="l"/>
            <a:tab pos="914400" algn="l"/>
            <a:tab pos="1828800" algn="l"/>
            <a:tab pos="2743200" algn="l"/>
            <a:tab pos="3657600" algn="l"/>
            <a:tab pos="4572000" algn="l"/>
            <a:tab pos="5486400" algn="l"/>
            <a:tab pos="6400800" algn="l"/>
            <a:tab pos="7315200" algn="l"/>
            <a:tab pos="8229600" algn="l"/>
            <a:tab pos="9144000" algn="l"/>
            <a:tab pos="10058400" algn="l"/>
            <a:tab pos="10134600" algn="l"/>
            <a:tab pos="10858500" algn="l"/>
            <a:tab pos="11582400" algn="l"/>
            <a:tab pos="12306300" algn="l"/>
            <a:tab pos="13030200" algn="l"/>
            <a:tab pos="13754100" algn="l"/>
            <a:tab pos="14478000" algn="l"/>
            <a:tab pos="15201900" algn="l"/>
            <a:tab pos="15925800" algn="l"/>
            <a:tab pos="16649700" algn="l"/>
            <a:tab pos="17373600" algn="l"/>
            <a:tab pos="18097500" algn="l"/>
            <a:tab pos="18821400" algn="l"/>
            <a:tab pos="19545300" algn="l"/>
            <a:tab pos="20269200" algn="l"/>
            <a:tab pos="20993100" algn="l"/>
            <a:tab pos="21717000" algn="l"/>
            <a:tab pos="22440900" algn="l"/>
            <a:tab pos="23164800" algn="l"/>
            <a:tab pos="23888700" algn="l"/>
          </a:tabLst>
          <a:defRPr kumimoji="0" sz="30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charset="0"/>
          </a:defRPr>
        </a:defPPr>
      </a:lstStyle>
    </a:spDef>
    <a:lnDef>
      <a:spPr bwMode="auto">
        <a:solidFill>
          <a:schemeClr val="bg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arrow"/>
        </a:ln>
        <a:effectLst/>
      </a:spPr>
      <a:bodyPr/>
      <a:lstStyle/>
    </a:lnDef>
    <a:txDef>
      <a:spPr>
        <a:noFill/>
        <a:ln w="63500">
          <a:noFill/>
          <a:prstDash val="dash"/>
        </a:ln>
      </a:spPr>
      <a:bodyPr wrap="square" lIns="288000" rIns="288000" bIns="180000" rtlCol="0">
        <a:spAutoFit/>
      </a:bodyPr>
      <a:lstStyle>
        <a:defPPr>
          <a:defRPr sz="4000" dirty="0" smtClean="0"/>
        </a:defPPr>
      </a:lstStyle>
    </a:tx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884</Words>
  <Application>Microsoft Office PowerPoint</Application>
  <PresentationFormat>Custom</PresentationFormat>
  <Paragraphs>108</Paragraphs>
  <Slides>1</Slides>
  <Notes>1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1</vt:i4>
      </vt:variant>
    </vt:vector>
  </HeadingPairs>
  <TitlesOfParts>
    <vt:vector size="4" baseType="lpstr">
      <vt:lpstr>Default Design</vt:lpstr>
      <vt:lpstr>Equation</vt:lpstr>
      <vt:lpstr>Image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syan</dc:creator>
  <cp:lastModifiedBy>Soeren Ahmerkamp</cp:lastModifiedBy>
  <cp:revision>352</cp:revision>
  <cp:lastPrinted>2014-02-07T14:31:21Z</cp:lastPrinted>
  <dcterms:modified xsi:type="dcterms:W3CDTF">2014-04-16T15:41:41Z</dcterms:modified>
</cp:coreProperties>
</file>